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62" r:id="rId2"/>
    <p:sldId id="322" r:id="rId3"/>
    <p:sldId id="324" r:id="rId4"/>
    <p:sldId id="303" r:id="rId5"/>
    <p:sldId id="305" r:id="rId6"/>
    <p:sldId id="307" r:id="rId7"/>
    <p:sldId id="308" r:id="rId8"/>
    <p:sldId id="309" r:id="rId9"/>
    <p:sldId id="310" r:id="rId10"/>
    <p:sldId id="311" r:id="rId11"/>
    <p:sldId id="313" r:id="rId12"/>
    <p:sldId id="314" r:id="rId13"/>
    <p:sldId id="315" r:id="rId14"/>
    <p:sldId id="317" r:id="rId15"/>
    <p:sldId id="318" r:id="rId16"/>
    <p:sldId id="319" r:id="rId17"/>
    <p:sldId id="320" r:id="rId18"/>
    <p:sldId id="321" r:id="rId19"/>
    <p:sldId id="326" r:id="rId20"/>
    <p:sldId id="286" r:id="rId21"/>
    <p:sldId id="325" r:id="rId22"/>
    <p:sldId id="299" r:id="rId23"/>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36"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718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1"/>
            <a:ext cx="2971800" cy="496888"/>
          </a:xfrm>
          <a:prstGeom prst="rect">
            <a:avLst/>
          </a:prstGeom>
        </p:spPr>
        <p:txBody>
          <a:bodyPr vert="horz" lIns="91440" tIns="45720" rIns="91440" bIns="45720" rtlCol="0"/>
          <a:lstStyle>
            <a:lvl1pPr algn="r">
              <a:defRPr sz="1200"/>
            </a:lvl1pPr>
          </a:lstStyle>
          <a:p>
            <a:fld id="{60FBD3A5-4B08-4358-A1E9-BC58F470D88D}" type="datetimeFigureOut">
              <a:rPr kumimoji="1" lang="ja-JP" altLang="en-US" smtClean="0"/>
              <a:t>2023/04/11</a:t>
            </a:fld>
            <a:endParaRPr kumimoji="1" lang="ja-JP" altLang="en-US"/>
          </a:p>
        </p:txBody>
      </p:sp>
      <p:sp>
        <p:nvSpPr>
          <p:cNvPr id="4" name="フッター プレースホルダー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B913E994-43D4-4754-9222-B3BB65B397D9}" type="slidenum">
              <a:rPr kumimoji="1" lang="ja-JP" altLang="en-US" smtClean="0"/>
              <a:t>‹#›</a:t>
            </a:fld>
            <a:endParaRPr kumimoji="1" lang="ja-JP" altLang="en-US"/>
          </a:p>
        </p:txBody>
      </p:sp>
    </p:spTree>
    <p:extLst>
      <p:ext uri="{BB962C8B-B14F-4D97-AF65-F5344CB8AC3E}">
        <p14:creationId xmlns:p14="http://schemas.microsoft.com/office/powerpoint/2010/main" val="1823657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1A5B64D6-06AF-48B7-835C-03FC538B6295}" type="datetimeFigureOut">
              <a:rPr kumimoji="1" lang="ja-JP" altLang="en-US" smtClean="0"/>
              <a:t>2023/04/11</a:t>
            </a:fld>
            <a:endParaRPr kumimoji="1"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24400"/>
            <a:ext cx="5486400" cy="447516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7E055DA3-B739-41B6-9625-6C93F52E19EC}" type="slidenum">
              <a:rPr kumimoji="1" lang="ja-JP" altLang="en-US" smtClean="0"/>
              <a:t>‹#›</a:t>
            </a:fld>
            <a:endParaRPr kumimoji="1" lang="ja-JP" altLang="en-US"/>
          </a:p>
        </p:txBody>
      </p:sp>
    </p:spTree>
    <p:extLst>
      <p:ext uri="{BB962C8B-B14F-4D97-AF65-F5344CB8AC3E}">
        <p14:creationId xmlns:p14="http://schemas.microsoft.com/office/powerpoint/2010/main" val="3846443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82824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4539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26478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03931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561197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39280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347793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898661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93412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63550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585155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40221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78062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2197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1721480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1378659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376388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146924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9614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2890013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3158991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79391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900288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3679726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9E03ACC-90C9-4A0D-A852-DE14EF318A3E}" type="datetimeFigureOut">
              <a:rPr kumimoji="1" lang="ja-JP" altLang="en-US" smtClean="0"/>
              <a:t>2023/04/11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11546312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03ACC-90C9-4A0D-A852-DE14EF318A3E}" type="datetimeFigureOut">
              <a:rPr kumimoji="1" lang="ja-JP" altLang="en-US" smtClean="0"/>
              <a:t>2023/04/11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090EE-2027-4758-A625-A1DD5164EAF2}" type="slidenum">
              <a:rPr kumimoji="1" lang="ja-JP" altLang="en-US" smtClean="0"/>
              <a:t>‹#›</a:t>
            </a:fld>
            <a:endParaRPr kumimoji="1" lang="ja-JP" altLang="en-US"/>
          </a:p>
        </p:txBody>
      </p:sp>
    </p:spTree>
    <p:extLst>
      <p:ext uri="{BB962C8B-B14F-4D97-AF65-F5344CB8AC3E}">
        <p14:creationId xmlns:p14="http://schemas.microsoft.com/office/powerpoint/2010/main" val="718857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7.emf"/><Relationship Id="rId5" Type="http://schemas.openxmlformats.org/officeDocument/2006/relationships/image" Target="../media/image8.emf"/><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9.emf"/><Relationship Id="rId5" Type="http://schemas.openxmlformats.org/officeDocument/2006/relationships/image" Target="../media/image10.emf"/><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1.emf"/><Relationship Id="rId5" Type="http://schemas.openxmlformats.org/officeDocument/2006/relationships/image" Target="../media/image12.emf"/><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5.png"/><Relationship Id="rId5" Type="http://schemas.openxmlformats.org/officeDocument/2006/relationships/image" Target="../media/image16.png"/><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7.png"/><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8.emf"/><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9.emf"/><Relationship Id="rId1" Type="http://schemas.openxmlformats.org/officeDocument/2006/relationships/slideLayout" Target="../slideLayouts/slideLayout9.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emf"/><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emf"/><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4.emf"/><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5.emf"/><Relationship Id="rId5" Type="http://schemas.openxmlformats.org/officeDocument/2006/relationships/image" Target="../media/image6.emf"/><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346646"/>
            <a:ext cx="8229600" cy="3874442"/>
          </a:xfrm>
          <a:blipFill>
            <a:blip r:embed="rId2"/>
            <a:tile tx="0" ty="0" sx="100000" sy="100000" flip="none" algn="tl"/>
          </a:blipFill>
        </p:spPr>
        <p:txBody>
          <a:bodyPr>
            <a:normAutofit/>
          </a:bodyPr>
          <a:lstStyle/>
          <a:p>
            <a:r>
              <a:rPr lang="ja-JP" altLang="en-US" sz="2400" b="1" dirty="0" smtClean="0">
                <a:latin typeface="AR丸ゴシック体M" pitchFamily="49" charset="-128"/>
                <a:ea typeface="AR丸ゴシック体M" pitchFamily="49" charset="-128"/>
              </a:rPr>
              <a:t>医療基本法学習会</a:t>
            </a:r>
            <a:r>
              <a:rPr lang="en-US" altLang="ja-JP" sz="2400" dirty="0" smtClean="0">
                <a:latin typeface="AR丸ゴシック体M" pitchFamily="49" charset="-128"/>
                <a:ea typeface="AR丸ゴシック体M" pitchFamily="49" charset="-128"/>
              </a:rPr>
              <a:t/>
            </a:r>
            <a:br>
              <a:rPr lang="en-US" altLang="ja-JP" sz="2400" dirty="0" smtClean="0">
                <a:latin typeface="AR丸ゴシック体M" pitchFamily="49" charset="-128"/>
                <a:ea typeface="AR丸ゴシック体M" pitchFamily="49" charset="-128"/>
              </a:rPr>
            </a:br>
            <a:r>
              <a:rPr lang="en-US" altLang="ja-JP" sz="2800" dirty="0">
                <a:latin typeface="AR丸ゴシック体M" pitchFamily="49" charset="-128"/>
                <a:ea typeface="AR丸ゴシック体M" pitchFamily="49" charset="-128"/>
              </a:rPr>
              <a:t/>
            </a:r>
            <a:br>
              <a:rPr lang="en-US" altLang="ja-JP" sz="2800" dirty="0">
                <a:latin typeface="AR丸ゴシック体M" pitchFamily="49" charset="-128"/>
                <a:ea typeface="AR丸ゴシック体M" pitchFamily="49" charset="-128"/>
              </a:rPr>
            </a:br>
            <a:r>
              <a:rPr lang="en-US" altLang="ja-JP" sz="1600" dirty="0" smtClean="0">
                <a:latin typeface="AR丸ゴシック体M" pitchFamily="49" charset="-128"/>
                <a:ea typeface="AR丸ゴシック体M" pitchFamily="49" charset="-128"/>
              </a:rPr>
              <a:t/>
            </a:r>
            <a:br>
              <a:rPr lang="en-US" altLang="ja-JP" sz="1600" dirty="0" smtClean="0">
                <a:latin typeface="AR丸ゴシック体M" pitchFamily="49" charset="-128"/>
                <a:ea typeface="AR丸ゴシック体M" pitchFamily="49" charset="-128"/>
              </a:rPr>
            </a:br>
            <a:r>
              <a:rPr lang="ja-JP" altLang="en-US" sz="2800" b="1" dirty="0" smtClean="0">
                <a:latin typeface="AR丸ゴシック体M" pitchFamily="49" charset="-128"/>
                <a:ea typeface="AR丸ゴシック体M" pitchFamily="49" charset="-128"/>
              </a:rPr>
              <a:t>医療基本法からみた現行医療制度の問題点</a:t>
            </a:r>
            <a:r>
              <a:rPr lang="en-US" altLang="ja-JP" sz="3200" b="1" dirty="0" smtClean="0">
                <a:latin typeface="AR丸ゴシック体M" pitchFamily="49" charset="-128"/>
                <a:ea typeface="AR丸ゴシック体M" pitchFamily="49" charset="-128"/>
              </a:rPr>
              <a:t/>
            </a:r>
            <a:br>
              <a:rPr lang="en-US" altLang="ja-JP" sz="3200" b="1" dirty="0" smtClean="0">
                <a:latin typeface="AR丸ゴシック体M" pitchFamily="49" charset="-128"/>
                <a:ea typeface="AR丸ゴシック体M" pitchFamily="49" charset="-128"/>
              </a:rPr>
            </a:br>
            <a:r>
              <a:rPr lang="en-US" altLang="ja-JP" sz="3200" b="1" dirty="0">
                <a:latin typeface="AR丸ゴシック体M" pitchFamily="49" charset="-128"/>
                <a:ea typeface="AR丸ゴシック体M" pitchFamily="49" charset="-128"/>
              </a:rPr>
              <a:t/>
            </a:r>
            <a:br>
              <a:rPr lang="en-US" altLang="ja-JP" sz="3200" b="1" dirty="0">
                <a:latin typeface="AR丸ゴシック体M" pitchFamily="49" charset="-128"/>
                <a:ea typeface="AR丸ゴシック体M" pitchFamily="49" charset="-128"/>
              </a:rPr>
            </a:br>
            <a:r>
              <a:rPr lang="ja-JP" altLang="en-US" sz="3200" b="1" dirty="0" smtClean="0">
                <a:latin typeface="AR丸ゴシック体M" pitchFamily="49" charset="-128"/>
                <a:ea typeface="AR丸ゴシック体M" pitchFamily="49" charset="-128"/>
              </a:rPr>
              <a:t>医療事故問題（医療事故調査制度８年目）</a:t>
            </a:r>
            <a:r>
              <a:rPr lang="en-US" altLang="ja-JP" sz="2400" b="1" dirty="0">
                <a:latin typeface="AR丸ゴシック体M" pitchFamily="49" charset="-128"/>
                <a:ea typeface="AR丸ゴシック体M" pitchFamily="49" charset="-128"/>
              </a:rPr>
              <a:t/>
            </a:r>
            <a:br>
              <a:rPr lang="en-US" altLang="ja-JP" sz="2400" b="1" dirty="0">
                <a:latin typeface="AR丸ゴシック体M" pitchFamily="49" charset="-128"/>
                <a:ea typeface="AR丸ゴシック体M" pitchFamily="49" charset="-128"/>
              </a:rPr>
            </a:br>
            <a:r>
              <a:rPr lang="en-US" altLang="ja-JP" sz="2400" b="1" dirty="0" smtClean="0">
                <a:latin typeface="AR丸ゴシック体M" pitchFamily="49" charset="-128"/>
                <a:ea typeface="AR丸ゴシック体M" pitchFamily="49" charset="-128"/>
              </a:rPr>
              <a:t/>
            </a:r>
            <a:br>
              <a:rPr lang="en-US" altLang="ja-JP" sz="2400" b="1" dirty="0" smtClean="0">
                <a:latin typeface="AR丸ゴシック体M" pitchFamily="49" charset="-128"/>
                <a:ea typeface="AR丸ゴシック体M" pitchFamily="49" charset="-128"/>
              </a:rPr>
            </a:br>
            <a:r>
              <a:rPr lang="ja-JP" altLang="en-US" sz="2400" b="1" dirty="0" smtClean="0">
                <a:latin typeface="AR丸ゴシック体M" pitchFamily="49" charset="-128"/>
                <a:ea typeface="AR丸ゴシック体M" pitchFamily="49" charset="-128"/>
              </a:rPr>
              <a:t>～被害者救済、再発防止を通じての命の尊厳の回復～</a:t>
            </a:r>
            <a:r>
              <a:rPr lang="ja-JP" altLang="en-US" sz="3600" dirty="0" smtClean="0">
                <a:latin typeface="AR P丸ゴシック体M" panose="020B0600010101010101" pitchFamily="50" charset="-128"/>
                <a:ea typeface="AR P丸ゴシック体M" panose="020B0600010101010101" pitchFamily="50" charset="-128"/>
              </a:rPr>
              <a:t>　</a:t>
            </a:r>
            <a:endParaRPr kumimoji="1" lang="ja-JP" altLang="en-US" sz="2800" dirty="0"/>
          </a:p>
        </p:txBody>
      </p:sp>
      <p:sp>
        <p:nvSpPr>
          <p:cNvPr id="5" name="コンテンツ プレースホルダー 4"/>
          <p:cNvSpPr>
            <a:spLocks noGrp="1"/>
          </p:cNvSpPr>
          <p:nvPr>
            <p:ph idx="1"/>
          </p:nvPr>
        </p:nvSpPr>
        <p:spPr>
          <a:xfrm>
            <a:off x="457200" y="4365104"/>
            <a:ext cx="8229600" cy="1761059"/>
          </a:xfrm>
        </p:spPr>
        <p:txBody>
          <a:bodyPr>
            <a:normAutofit/>
          </a:bodyPr>
          <a:lstStyle/>
          <a:p>
            <a:pPr marL="0" indent="0" algn="ctr">
              <a:buNone/>
            </a:pPr>
            <a:r>
              <a:rPr lang="en-US" altLang="ja-JP" sz="2800" dirty="0" smtClean="0">
                <a:latin typeface="AR丸ゴシック体M" pitchFamily="49" charset="-128"/>
                <a:ea typeface="AR丸ゴシック体M" pitchFamily="49" charset="-128"/>
              </a:rPr>
              <a:t>2023</a:t>
            </a:r>
            <a:r>
              <a:rPr lang="ja-JP" altLang="en-US" sz="2800" dirty="0" smtClean="0">
                <a:latin typeface="AR丸ゴシック体M" pitchFamily="49" charset="-128"/>
                <a:ea typeface="AR丸ゴシック体M" pitchFamily="49" charset="-128"/>
              </a:rPr>
              <a:t>年</a:t>
            </a:r>
            <a:r>
              <a:rPr lang="en-US" altLang="ja-JP" sz="2800" dirty="0">
                <a:latin typeface="AR丸ゴシック体M" pitchFamily="49" charset="-128"/>
                <a:ea typeface="AR丸ゴシック体M" pitchFamily="49" charset="-128"/>
              </a:rPr>
              <a:t>4</a:t>
            </a:r>
            <a:r>
              <a:rPr lang="ja-JP" altLang="en-US" sz="2800" dirty="0" smtClean="0">
                <a:latin typeface="AR丸ゴシック体M" pitchFamily="49" charset="-128"/>
                <a:ea typeface="AR丸ゴシック体M" pitchFamily="49" charset="-128"/>
              </a:rPr>
              <a:t>月</a:t>
            </a:r>
            <a:r>
              <a:rPr lang="en-US" altLang="ja-JP" sz="2800" dirty="0">
                <a:latin typeface="AR丸ゴシック体M" pitchFamily="49" charset="-128"/>
                <a:ea typeface="AR丸ゴシック体M" pitchFamily="49" charset="-128"/>
              </a:rPr>
              <a:t>8</a:t>
            </a:r>
            <a:r>
              <a:rPr lang="ja-JP" altLang="en-US" sz="2800" dirty="0" smtClean="0">
                <a:latin typeface="AR丸ゴシック体M" pitchFamily="49" charset="-128"/>
                <a:ea typeface="AR丸ゴシック体M" pitchFamily="49" charset="-128"/>
              </a:rPr>
              <a:t>日</a:t>
            </a:r>
            <a:endParaRPr kumimoji="1" lang="en-US" altLang="ja-JP" sz="2800" dirty="0" smtClean="0">
              <a:latin typeface="AR丸ゴシック体M" pitchFamily="49" charset="-128"/>
              <a:ea typeface="AR丸ゴシック体M" pitchFamily="49" charset="-128"/>
            </a:endParaRPr>
          </a:p>
          <a:p>
            <a:pPr marL="0" indent="0" algn="ctr">
              <a:buNone/>
            </a:pPr>
            <a:r>
              <a:rPr lang="ja-JP" altLang="en-US" sz="2800" dirty="0" smtClean="0">
                <a:latin typeface="AR丸ゴシック体M" pitchFamily="49" charset="-128"/>
                <a:ea typeface="AR丸ゴシック体M" pitchFamily="49" charset="-128"/>
              </a:rPr>
              <a:t>医療過誤</a:t>
            </a:r>
            <a:r>
              <a:rPr lang="ja-JP" altLang="en-US" sz="2800" dirty="0">
                <a:latin typeface="AR丸ゴシック体M" pitchFamily="49" charset="-128"/>
                <a:ea typeface="AR丸ゴシック体M" pitchFamily="49" charset="-128"/>
              </a:rPr>
              <a:t>原告の</a:t>
            </a:r>
            <a:r>
              <a:rPr lang="ja-JP" altLang="en-US" sz="2800" dirty="0" smtClean="0">
                <a:latin typeface="AR丸ゴシック体M" pitchFamily="49" charset="-128"/>
                <a:ea typeface="AR丸ゴシック体M" pitchFamily="49" charset="-128"/>
              </a:rPr>
              <a:t>会 会長</a:t>
            </a:r>
            <a:endParaRPr lang="en-US" altLang="ja-JP" sz="2800" dirty="0" smtClean="0">
              <a:latin typeface="AR丸ゴシック体M" pitchFamily="49" charset="-128"/>
              <a:ea typeface="AR丸ゴシック体M" pitchFamily="49" charset="-128"/>
            </a:endParaRPr>
          </a:p>
          <a:p>
            <a:pPr marL="0" indent="0" algn="ctr">
              <a:buNone/>
            </a:pPr>
            <a:r>
              <a:rPr kumimoji="1" lang="ja-JP" altLang="en-US" sz="2800" dirty="0" smtClean="0">
                <a:latin typeface="AR丸ゴシック体M" pitchFamily="49" charset="-128"/>
                <a:ea typeface="AR丸ゴシック体M" pitchFamily="49" charset="-128"/>
              </a:rPr>
              <a:t>宮脇正和</a:t>
            </a:r>
            <a:endParaRPr kumimoji="1" lang="ja-JP" altLang="en-US" sz="2800" dirty="0">
              <a:latin typeface="AR丸ゴシック体M" pitchFamily="49" charset="-128"/>
              <a:ea typeface="AR丸ゴシック体M" pitchFamily="49" charset="-128"/>
            </a:endParaRPr>
          </a:p>
        </p:txBody>
      </p:sp>
    </p:spTree>
    <p:extLst>
      <p:ext uri="{BB962C8B-B14F-4D97-AF65-F5344CB8AC3E}">
        <p14:creationId xmlns:p14="http://schemas.microsoft.com/office/powerpoint/2010/main" val="16647090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34E86AEB-689A-4B20-A5F1-C5E0285196DB}"/>
              </a:ext>
            </a:extLst>
          </p:cNvPr>
          <p:cNvSpPr>
            <a:spLocks noGrp="1"/>
          </p:cNvSpPr>
          <p:nvPr>
            <p:ph type="title"/>
          </p:nvPr>
        </p:nvSpPr>
        <p:spPr>
          <a:xfrm>
            <a:off x="457200" y="260648"/>
            <a:ext cx="8229600" cy="792088"/>
          </a:xfrm>
          <a:blipFill>
            <a:blip r:embed="rId3"/>
            <a:tile tx="0" ty="0" sx="100000" sy="100000" flip="none" algn="tl"/>
          </a:blipFill>
        </p:spPr>
        <p:txBody>
          <a:bodyPr>
            <a:normAutofit/>
          </a:bodyPr>
          <a:lstStyle/>
          <a:p>
            <a:r>
              <a:rPr kumimoji="1" lang="ja-JP" altLang="en-US" sz="2800" dirty="0"/>
              <a:t>「医療事故調査制度」は誰からどのように知ったか</a:t>
            </a:r>
          </a:p>
        </p:txBody>
      </p:sp>
      <p:sp>
        <p:nvSpPr>
          <p:cNvPr id="6" name="テキスト ボックス 5">
            <a:extLst>
              <a:ext uri="{FF2B5EF4-FFF2-40B4-BE49-F238E27FC236}">
                <a16:creationId xmlns:a16="http://schemas.microsoft.com/office/drawing/2014/main" xmlns="" id="{F5F83665-D7F7-4B86-9757-CB824AD5B4AD}"/>
              </a:ext>
            </a:extLst>
          </p:cNvPr>
          <p:cNvSpPr txBox="1"/>
          <p:nvPr/>
        </p:nvSpPr>
        <p:spPr>
          <a:xfrm>
            <a:off x="386821" y="5434445"/>
            <a:ext cx="4213537" cy="646331"/>
          </a:xfrm>
          <a:prstGeom prst="rect">
            <a:avLst/>
          </a:prstGeom>
          <a:noFill/>
        </p:spPr>
        <p:txBody>
          <a:bodyPr wrap="square" rtlCol="0">
            <a:spAutoFit/>
          </a:bodyPr>
          <a:lstStyle/>
          <a:p>
            <a:r>
              <a:rPr kumimoji="1" lang="en-US" altLang="ja-JP" sz="1200" b="1" baseline="0" dirty="0">
                <a:solidFill>
                  <a:schemeClr val="tx1"/>
                </a:solidFill>
                <a:latin typeface="游ゴシック" panose="020B0400000000000000" pitchFamily="50" charset="-128"/>
                <a:ea typeface="游ゴシック" panose="020B0400000000000000" pitchFamily="50" charset="-128"/>
              </a:rPr>
              <a:t>【</a:t>
            </a:r>
            <a:r>
              <a:rPr kumimoji="1" lang="ja-JP" altLang="en-US" sz="1200" b="1" baseline="0" dirty="0">
                <a:solidFill>
                  <a:schemeClr val="tx1"/>
                </a:solidFill>
                <a:latin typeface="游ゴシック" panose="020B0400000000000000" pitchFamily="50" charset="-128"/>
                <a:ea typeface="游ゴシック" panose="020B0400000000000000" pitchFamily="50" charset="-128"/>
              </a:rPr>
              <a:t>その他</a:t>
            </a:r>
            <a:r>
              <a:rPr kumimoji="1" lang="en-US" altLang="ja-JP" sz="1200" b="1" baseline="0" dirty="0">
                <a:solidFill>
                  <a:schemeClr val="tx1"/>
                </a:solidFill>
                <a:latin typeface="游ゴシック" panose="020B0400000000000000" pitchFamily="50" charset="-128"/>
                <a:ea typeface="游ゴシック" panose="020B0400000000000000" pitchFamily="50" charset="-128"/>
              </a:rPr>
              <a:t>】</a:t>
            </a:r>
          </a:p>
          <a:p>
            <a:r>
              <a:rPr kumimoji="1"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rPr>
              <a:t>搬送先の病院の</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主治医　・</a:t>
            </a:r>
            <a:r>
              <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rPr>
              <a:t>医療過誤原告の</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会　・</a:t>
            </a:r>
            <a:r>
              <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rPr>
              <a:t>弁護士　</a:t>
            </a:r>
            <a:endParaRPr lang="en-US" altLang="ja-JP"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p>
            <a:r>
              <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rPr>
              <a:t>・インターネット　　　　・移転先の主治医</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p:txBody>
      </p:sp>
      <p:sp>
        <p:nvSpPr>
          <p:cNvPr id="4" name="フッター プレースホルダー 3">
            <a:extLst>
              <a:ext uri="{FF2B5EF4-FFF2-40B4-BE49-F238E27FC236}">
                <a16:creationId xmlns:a16="http://schemas.microsoft.com/office/drawing/2014/main" xmlns="" id="{6C457636-EB8F-4716-8B5B-25C6B1F09853}"/>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9" name="図 8">
            <a:extLst>
              <a:ext uri="{FF2B5EF4-FFF2-40B4-BE49-F238E27FC236}">
                <a16:creationId xmlns:a16="http://schemas.microsoft.com/office/drawing/2014/main" xmlns="" id="{E5F2D837-BC1B-46DD-8A3E-96D00A7E8540}"/>
              </a:ext>
            </a:extLst>
          </p:cNvPr>
          <p:cNvPicPr>
            <a:picLocks noChangeAspect="1"/>
          </p:cNvPicPr>
          <p:nvPr/>
        </p:nvPicPr>
        <p:blipFill>
          <a:blip r:embed="rId4"/>
          <a:stretch>
            <a:fillRect/>
          </a:stretch>
        </p:blipFill>
        <p:spPr>
          <a:xfrm>
            <a:off x="467545" y="1196752"/>
            <a:ext cx="4132812" cy="4100225"/>
          </a:xfrm>
          <a:prstGeom prst="rect">
            <a:avLst/>
          </a:prstGeom>
        </p:spPr>
      </p:pic>
      <p:pic>
        <p:nvPicPr>
          <p:cNvPr id="10" name="図 9">
            <a:extLst>
              <a:ext uri="{FF2B5EF4-FFF2-40B4-BE49-F238E27FC236}">
                <a16:creationId xmlns:a16="http://schemas.microsoft.com/office/drawing/2014/main" xmlns="" id="{7DC73F38-A3A4-4E88-BBCC-E81E494FEA9A}"/>
              </a:ext>
            </a:extLst>
          </p:cNvPr>
          <p:cNvPicPr>
            <a:picLocks noChangeAspect="1"/>
          </p:cNvPicPr>
          <p:nvPr/>
        </p:nvPicPr>
        <p:blipFill>
          <a:blip r:embed="rId5"/>
          <a:stretch>
            <a:fillRect/>
          </a:stretch>
        </p:blipFill>
        <p:spPr>
          <a:xfrm>
            <a:off x="4600357" y="1196752"/>
            <a:ext cx="4148107" cy="4237693"/>
          </a:xfrm>
          <a:prstGeom prst="rect">
            <a:avLst/>
          </a:prstGeom>
        </p:spPr>
      </p:pic>
    </p:spTree>
    <p:extLst>
      <p:ext uri="{BB962C8B-B14F-4D97-AF65-F5344CB8AC3E}">
        <p14:creationId xmlns:p14="http://schemas.microsoft.com/office/powerpoint/2010/main" val="4227694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582019C7-FD6D-4959-B1DE-63C77F258359}"/>
              </a:ext>
            </a:extLst>
          </p:cNvPr>
          <p:cNvSpPr>
            <a:spLocks noGrp="1"/>
          </p:cNvSpPr>
          <p:nvPr>
            <p:ph type="title"/>
          </p:nvPr>
        </p:nvSpPr>
        <p:spPr>
          <a:xfrm>
            <a:off x="457200" y="188640"/>
            <a:ext cx="8229600" cy="1064244"/>
          </a:xfrm>
          <a:blipFill>
            <a:blip r:embed="rId3"/>
            <a:tile tx="0" ty="0" sx="100000" sy="100000" flip="none" algn="tl"/>
          </a:blipFill>
        </p:spPr>
        <p:txBody>
          <a:bodyPr>
            <a:normAutofit/>
          </a:bodyPr>
          <a:lstStyle/>
          <a:p>
            <a:r>
              <a:rPr kumimoji="1" lang="ja-JP" altLang="en-US" sz="3600" dirty="0"/>
              <a:t>事故報告をしなかった理由について</a:t>
            </a:r>
          </a:p>
        </p:txBody>
      </p:sp>
      <p:sp>
        <p:nvSpPr>
          <p:cNvPr id="8" name="テキスト ボックス 7">
            <a:extLst>
              <a:ext uri="{FF2B5EF4-FFF2-40B4-BE49-F238E27FC236}">
                <a16:creationId xmlns:a16="http://schemas.microsoft.com/office/drawing/2014/main" xmlns="" id="{D2B4EF19-E97E-45FC-BD9E-426BE9B692B9}"/>
              </a:ext>
            </a:extLst>
          </p:cNvPr>
          <p:cNvSpPr txBox="1"/>
          <p:nvPr/>
        </p:nvSpPr>
        <p:spPr>
          <a:xfrm>
            <a:off x="4754881" y="4561609"/>
            <a:ext cx="4117886" cy="2123658"/>
          </a:xfrm>
          <a:prstGeom prst="rect">
            <a:avLst/>
          </a:prstGeom>
          <a:noFill/>
        </p:spPr>
        <p:txBody>
          <a:bodyPr wrap="square" rtlCol="0">
            <a:spAutoFit/>
          </a:bodyPr>
          <a:lstStyle/>
          <a:p>
            <a:r>
              <a:rPr kumimoji="1" lang="en-US" altLang="ja-JP" sz="1200" b="1" baseline="0" dirty="0">
                <a:solidFill>
                  <a:schemeClr val="tx1"/>
                </a:solidFill>
                <a:latin typeface="游ゴシック" panose="020B0400000000000000" pitchFamily="50" charset="-128"/>
                <a:ea typeface="游ゴシック" panose="020B0400000000000000" pitchFamily="50" charset="-128"/>
              </a:rPr>
              <a:t>【</a:t>
            </a:r>
            <a:r>
              <a:rPr kumimoji="1" lang="ja-JP" altLang="en-US" sz="1200" b="1" baseline="0" dirty="0">
                <a:solidFill>
                  <a:schemeClr val="tx1"/>
                </a:solidFill>
                <a:latin typeface="游ゴシック" panose="020B0400000000000000" pitchFamily="50" charset="-128"/>
                <a:ea typeface="游ゴシック" panose="020B0400000000000000" pitchFamily="50" charset="-128"/>
              </a:rPr>
              <a:t>「説明があった」方のコメント</a:t>
            </a:r>
            <a:r>
              <a:rPr kumimoji="1" lang="en-US" altLang="ja-JP" sz="1200" b="1" baseline="0" dirty="0">
                <a:solidFill>
                  <a:schemeClr val="tx1"/>
                </a:solidFill>
                <a:latin typeface="游ゴシック" panose="020B0400000000000000" pitchFamily="50" charset="-128"/>
                <a:ea typeface="游ゴシック" panose="020B0400000000000000" pitchFamily="50" charset="-128"/>
              </a:rPr>
              <a:t>】</a:t>
            </a:r>
          </a:p>
          <a:p>
            <a:pPr marL="171450" indent="-171450">
              <a:buFont typeface="Arial" panose="020B0604020202020204" pitchFamily="34" charset="0"/>
              <a:buChar char="•"/>
            </a:pPr>
            <a:r>
              <a:rPr kumimoji="1" lang="ja-JP" altLang="en-US" sz="1200" b="1" baseline="0" dirty="0">
                <a:solidFill>
                  <a:schemeClr val="tx1"/>
                </a:solidFill>
                <a:latin typeface="游ゴシック" panose="020B0400000000000000" pitchFamily="50" charset="-128"/>
                <a:ea typeface="游ゴシック" panose="020B0400000000000000" pitchFamily="50" charset="-128"/>
              </a:rPr>
              <a:t>弁護士からの用紙のみ</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200" b="1" baseline="0" dirty="0">
                <a:solidFill>
                  <a:schemeClr val="tx1"/>
                </a:solidFill>
                <a:latin typeface="游ゴシック" panose="020B0400000000000000" pitchFamily="50" charset="-128"/>
                <a:ea typeface="游ゴシック" panose="020B0400000000000000" pitchFamily="50" charset="-128"/>
              </a:rPr>
              <a:t>事故ではないとの説明はあった。</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a:p>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effectLst/>
                <a:latin typeface="游ゴシック" panose="020B0400000000000000" pitchFamily="50" charset="-128"/>
                <a:ea typeface="游ゴシック" panose="020B0400000000000000" pitchFamily="50" charset="-128"/>
              </a:rPr>
              <a:t>【</a:t>
            </a:r>
            <a:r>
              <a:rPr kumimoji="1" lang="ja-JP" altLang="ja-JP" sz="1200" b="1" baseline="0" dirty="0">
                <a:solidFill>
                  <a:schemeClr val="tx1"/>
                </a:solidFill>
                <a:effectLst/>
                <a:latin typeface="游ゴシック" panose="020B0400000000000000" pitchFamily="50" charset="-128"/>
                <a:ea typeface="游ゴシック" panose="020B0400000000000000" pitchFamily="50" charset="-128"/>
              </a:rPr>
              <a:t>「説明</a:t>
            </a:r>
            <a:r>
              <a:rPr kumimoji="1" lang="ja-JP" altLang="en-US" sz="1200" b="1" baseline="0" dirty="0">
                <a:solidFill>
                  <a:schemeClr val="tx1"/>
                </a:solidFill>
                <a:effectLst/>
                <a:latin typeface="游ゴシック" panose="020B0400000000000000" pitchFamily="50" charset="-128"/>
                <a:ea typeface="游ゴシック" panose="020B0400000000000000" pitchFamily="50" charset="-128"/>
              </a:rPr>
              <a:t>はなかった</a:t>
            </a:r>
            <a:r>
              <a:rPr kumimoji="1" lang="ja-JP" altLang="ja-JP" sz="1200" b="1" baseline="0" dirty="0">
                <a:solidFill>
                  <a:schemeClr val="tx1"/>
                </a:solidFill>
                <a:effectLst/>
                <a:latin typeface="游ゴシック" panose="020B0400000000000000" pitchFamily="50" charset="-128"/>
                <a:ea typeface="游ゴシック" panose="020B0400000000000000" pitchFamily="50" charset="-128"/>
              </a:rPr>
              <a:t>」方のコメント</a:t>
            </a:r>
            <a:r>
              <a:rPr kumimoji="1" lang="en-US" altLang="ja-JP" sz="1200" b="1" baseline="0" dirty="0">
                <a:solidFill>
                  <a:schemeClr val="tx1"/>
                </a:solidFill>
                <a:effectLst/>
                <a:latin typeface="游ゴシック" panose="020B0400000000000000" pitchFamily="50" charset="-128"/>
                <a:ea typeface="游ゴシック" panose="020B0400000000000000" pitchFamily="50" charset="-128"/>
              </a:rPr>
              <a:t>】</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説明がなく、手紙を書きましたが「一切お答えできない。」という返事がかえってきた。</a:t>
            </a:r>
            <a:r>
              <a:rPr lang="ja-JP" altLang="en-US" sz="1200" b="1" dirty="0">
                <a:solidFill>
                  <a:schemeClr val="tx1"/>
                </a:solidFill>
                <a:latin typeface="游ゴシック" panose="020B0400000000000000" pitchFamily="50" charset="-128"/>
                <a:ea typeface="游ゴシック" panose="020B0400000000000000" pitchFamily="50" charset="-128"/>
              </a:rPr>
              <a:t> </a:t>
            </a:r>
            <a:endParaRPr lang="en-US" altLang="ja-JP" sz="1200" b="1"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説明拒否　それも疑問　有料でもいいとお願いしても拒否された</a:t>
            </a:r>
            <a:r>
              <a:rPr lang="ja-JP" altLang="en-US" sz="1200" b="1" dirty="0">
                <a:solidFill>
                  <a:schemeClr val="tx1"/>
                </a:solidFill>
                <a:latin typeface="游ゴシック" panose="020B0400000000000000" pitchFamily="50" charset="-128"/>
                <a:ea typeface="游ゴシック" panose="020B0400000000000000" pitchFamily="50" charset="-128"/>
              </a:rPr>
              <a:t> </a:t>
            </a:r>
            <a:endParaRPr lang="en-US" altLang="ja-JP" sz="1200" b="1"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何度か説明して欲しいと連絡したが、出てきたのは病院側の弁護士（いきなり、亡くなって</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週間後に）</a:t>
            </a:r>
            <a:r>
              <a:rPr lang="ja-JP" altLang="en-US" sz="1200" b="1" dirty="0">
                <a:solidFill>
                  <a:schemeClr val="tx1"/>
                </a:solidFill>
                <a:latin typeface="游ゴシック" panose="020B0400000000000000" pitchFamily="50" charset="-128"/>
                <a:ea typeface="游ゴシック" panose="020B0400000000000000" pitchFamily="50" charset="-128"/>
              </a:rPr>
              <a:t> </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p:txBody>
      </p:sp>
      <p:sp>
        <p:nvSpPr>
          <p:cNvPr id="4" name="フッター プレースホルダー 3">
            <a:extLst>
              <a:ext uri="{FF2B5EF4-FFF2-40B4-BE49-F238E27FC236}">
                <a16:creationId xmlns:a16="http://schemas.microsoft.com/office/drawing/2014/main" xmlns="" id="{BC87A595-6C2F-401D-B845-55F40FDC9092}"/>
              </a:ext>
            </a:extLst>
          </p:cNvPr>
          <p:cNvSpPr>
            <a:spLocks noGrp="1"/>
          </p:cNvSpPr>
          <p:nvPr>
            <p:ph type="ftr" sz="quarter" idx="11"/>
          </p:nvPr>
        </p:nvSpPr>
        <p:spPr/>
        <p:txBody>
          <a:bodyPr/>
          <a:lstStyle/>
          <a:p>
            <a:endParaRPr lang="en-US" altLang="ja-JP" dirty="0">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7" name="図 6">
            <a:extLst>
              <a:ext uri="{FF2B5EF4-FFF2-40B4-BE49-F238E27FC236}">
                <a16:creationId xmlns:a16="http://schemas.microsoft.com/office/drawing/2014/main" xmlns="" id="{DF6055F6-3F7D-46A7-A9AC-A159AAA5C606}"/>
              </a:ext>
            </a:extLst>
          </p:cNvPr>
          <p:cNvPicPr>
            <a:picLocks noChangeAspect="1"/>
          </p:cNvPicPr>
          <p:nvPr/>
        </p:nvPicPr>
        <p:blipFill>
          <a:blip r:embed="rId4"/>
          <a:stretch>
            <a:fillRect/>
          </a:stretch>
        </p:blipFill>
        <p:spPr>
          <a:xfrm>
            <a:off x="395537" y="1340769"/>
            <a:ext cx="4359344" cy="3960440"/>
          </a:xfrm>
          <a:prstGeom prst="rect">
            <a:avLst/>
          </a:prstGeom>
        </p:spPr>
      </p:pic>
      <p:pic>
        <p:nvPicPr>
          <p:cNvPr id="9" name="図 8">
            <a:extLst>
              <a:ext uri="{FF2B5EF4-FFF2-40B4-BE49-F238E27FC236}">
                <a16:creationId xmlns:a16="http://schemas.microsoft.com/office/drawing/2014/main" xmlns="" id="{2ACD8734-1A47-4258-9AC7-59D8BCCCE1F9}"/>
              </a:ext>
            </a:extLst>
          </p:cNvPr>
          <p:cNvPicPr>
            <a:picLocks noChangeAspect="1"/>
          </p:cNvPicPr>
          <p:nvPr/>
        </p:nvPicPr>
        <p:blipFill>
          <a:blip r:embed="rId5"/>
          <a:stretch>
            <a:fillRect/>
          </a:stretch>
        </p:blipFill>
        <p:spPr>
          <a:xfrm>
            <a:off x="4754882" y="1340769"/>
            <a:ext cx="3993582" cy="3220840"/>
          </a:xfrm>
          <a:prstGeom prst="rect">
            <a:avLst/>
          </a:prstGeom>
        </p:spPr>
      </p:pic>
    </p:spTree>
    <p:extLst>
      <p:ext uri="{BB962C8B-B14F-4D97-AF65-F5344CB8AC3E}">
        <p14:creationId xmlns:p14="http://schemas.microsoft.com/office/powerpoint/2010/main" val="1755580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F63D562B-D656-4FD0-845B-6CA2EDE56E1E}"/>
              </a:ext>
            </a:extLst>
          </p:cNvPr>
          <p:cNvSpPr>
            <a:spLocks noGrp="1"/>
          </p:cNvSpPr>
          <p:nvPr>
            <p:ph type="title"/>
          </p:nvPr>
        </p:nvSpPr>
        <p:spPr>
          <a:xfrm>
            <a:off x="457200" y="274638"/>
            <a:ext cx="8229600" cy="778098"/>
          </a:xfrm>
          <a:blipFill>
            <a:blip r:embed="rId3"/>
            <a:tile tx="0" ty="0" sx="100000" sy="100000" flip="none" algn="tl"/>
          </a:blipFill>
        </p:spPr>
        <p:txBody>
          <a:bodyPr>
            <a:normAutofit/>
          </a:bodyPr>
          <a:lstStyle/>
          <a:p>
            <a:r>
              <a:rPr kumimoji="1" lang="ja-JP" altLang="en-US" sz="3600" dirty="0"/>
              <a:t>事故報告をしなかった理由（その他）</a:t>
            </a:r>
          </a:p>
        </p:txBody>
      </p:sp>
      <p:sp>
        <p:nvSpPr>
          <p:cNvPr id="9" name="テキスト ボックス 8">
            <a:extLst>
              <a:ext uri="{FF2B5EF4-FFF2-40B4-BE49-F238E27FC236}">
                <a16:creationId xmlns:a16="http://schemas.microsoft.com/office/drawing/2014/main" xmlns="" id="{50D09F91-2E8E-410B-A33D-C3972852785B}"/>
              </a:ext>
            </a:extLst>
          </p:cNvPr>
          <p:cNvSpPr txBox="1"/>
          <p:nvPr/>
        </p:nvSpPr>
        <p:spPr>
          <a:xfrm>
            <a:off x="323529" y="1268760"/>
            <a:ext cx="4248472" cy="4832092"/>
          </a:xfrm>
          <a:prstGeom prst="rect">
            <a:avLst/>
          </a:prstGeom>
          <a:noFill/>
        </p:spPr>
        <p:txBody>
          <a:bodyPr wrap="square" rtlCol="0">
            <a:spAutoFit/>
          </a:bodyPr>
          <a:lstStyle/>
          <a:p>
            <a:pPr marL="171450" indent="-171450">
              <a:buFont typeface="Arial" panose="020B0604020202020204" pitchFamily="34" charset="0"/>
              <a:buChar char="•"/>
            </a:pP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説明ない</a:t>
            </a:r>
            <a:r>
              <a:rPr lang="ja-JP" altLang="en-US" sz="1400" dirty="0">
                <a:latin typeface="游ゴシック" panose="020B0400000000000000" pitchFamily="50" charset="-128"/>
                <a:ea typeface="游ゴシック" panose="020B0400000000000000" pitchFamily="50" charset="-128"/>
              </a:rPr>
              <a:t> </a:t>
            </a:r>
            <a:endParaRPr lang="en-US" altLang="ja-JP" sz="1400" dirty="0">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当院に</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非は一切無い</a:t>
            </a: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と弁護士から用紙が届いただけ</a:t>
            </a:r>
            <a:r>
              <a:rPr lang="ja-JP" altLang="en-US" sz="1400" dirty="0">
                <a:solidFill>
                  <a:schemeClr val="tx1"/>
                </a:solidFill>
                <a:latin typeface="游ゴシック" panose="020B0400000000000000" pitchFamily="50" charset="-128"/>
                <a:ea typeface="游ゴシック" panose="020B0400000000000000" pitchFamily="50" charset="-128"/>
              </a:rPr>
              <a:t> </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患者家族が不審に思っても、病院側は隠し続けて、説明するつもりもない</a:t>
            </a: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。退院したとき、病院を変えても周りの病院どうしつながりがあり、事実を話さず、隠し続けて、あとでわかった事があっても証拠がなく、解剖すれば良かったと後悔しかありません。</a:t>
            </a:r>
            <a:endPar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原因不明、医学会で調査中</a:t>
            </a:r>
            <a:r>
              <a:rPr lang="ja-JP" altLang="en-US" sz="1400" dirty="0">
                <a:solidFill>
                  <a:schemeClr val="tx1"/>
                </a:solidFill>
                <a:latin typeface="游ゴシック" panose="020B0400000000000000" pitchFamily="50" charset="-128"/>
                <a:ea typeface="游ゴシック" panose="020B0400000000000000" pitchFamily="50" charset="-128"/>
              </a:rPr>
              <a:t> </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大学病院より自宅で最期をむかえた</a:t>
            </a:r>
            <a:r>
              <a:rPr lang="ja-JP" altLang="en-US" sz="1400" dirty="0">
                <a:solidFill>
                  <a:schemeClr val="tx1"/>
                </a:solidFill>
                <a:latin typeface="游ゴシック" panose="020B0400000000000000" pitchFamily="50" charset="-128"/>
                <a:ea typeface="游ゴシック" panose="020B0400000000000000" pitchFamily="50" charset="-128"/>
              </a:rPr>
              <a:t> </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まだ亡くなっていなかった、亡くなったのは後日</a:t>
            </a:r>
            <a:r>
              <a:rPr lang="ja-JP" altLang="en-US" sz="1400" dirty="0">
                <a:solidFill>
                  <a:schemeClr val="tx1"/>
                </a:solidFill>
                <a:latin typeface="游ゴシック" panose="020B0400000000000000" pitchFamily="50" charset="-128"/>
                <a:ea typeface="游ゴシック" panose="020B0400000000000000" pitchFamily="50" charset="-128"/>
              </a:rPr>
              <a:t> </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ごまかせられると思ったから期待していない</a:t>
            </a:r>
            <a:r>
              <a:rPr lang="ja-JP" altLang="en-US" sz="1400" dirty="0">
                <a:solidFill>
                  <a:schemeClr val="tx1"/>
                </a:solidFill>
                <a:latin typeface="游ゴシック" panose="020B0400000000000000" pitchFamily="50" charset="-128"/>
                <a:ea typeface="游ゴシック" panose="020B0400000000000000" pitchFamily="50" charset="-128"/>
              </a:rPr>
              <a:t> </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過失がないので報告対象では</a:t>
            </a:r>
            <a:r>
              <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rPr>
              <a:t>ない</a:t>
            </a: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」と説明。交渉の末、結果的に報告した。</a:t>
            </a:r>
            <a:endPar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dirty="0">
                <a:solidFill>
                  <a:schemeClr val="tx1"/>
                </a:solidFill>
                <a:latin typeface="游ゴシック" panose="020B0400000000000000" pitchFamily="50" charset="-128"/>
                <a:ea typeface="游ゴシック" panose="020B0400000000000000" pitchFamily="50" charset="-128"/>
              </a:rPr>
              <a:t> </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説明そのものがありませんでした</a:t>
            </a: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400" dirty="0">
                <a:solidFill>
                  <a:schemeClr val="tx1"/>
                </a:solidFill>
                <a:latin typeface="游ゴシック" panose="020B0400000000000000" pitchFamily="50" charset="-128"/>
                <a:ea typeface="游ゴシック" panose="020B0400000000000000" pitchFamily="50" charset="-128"/>
              </a:rPr>
              <a:t> </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報告しなかった理由として</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「事故ではない」と主張</a:t>
            </a: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したわけではない。</a:t>
            </a:r>
            <a:r>
              <a:rPr lang="ja-JP" altLang="en-US" sz="1400" dirty="0">
                <a:solidFill>
                  <a:schemeClr val="tx1"/>
                </a:solidFill>
                <a:latin typeface="游ゴシック" panose="020B0400000000000000" pitchFamily="50" charset="-128"/>
                <a:ea typeface="游ゴシック" panose="020B0400000000000000" pitchFamily="50" charset="-128"/>
              </a:rPr>
              <a:t> </a:t>
            </a:r>
            <a:endParaRPr lang="en-US" altLang="ja-JP" sz="14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不明　</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報告すると言っていたがしていなかった</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dirty="0">
                <a:solidFill>
                  <a:srgbClr val="FF0000"/>
                </a:solidFill>
                <a:latin typeface="游ゴシック" panose="020B0400000000000000" pitchFamily="50" charset="-128"/>
                <a:ea typeface="游ゴシック" panose="020B0400000000000000" pitchFamily="50" charset="-128"/>
              </a:rPr>
              <a:t> </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制度の説明すらなかった</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そんな説明は一言もなかった。</a:t>
            </a:r>
            <a:r>
              <a:rPr lang="ja-JP" altLang="en-US" sz="1400" dirty="0">
                <a:solidFill>
                  <a:srgbClr val="FF0000"/>
                </a:solidFill>
                <a:latin typeface="游ゴシック" panose="020B0400000000000000" pitchFamily="50" charset="-128"/>
                <a:ea typeface="游ゴシック" panose="020B0400000000000000" pitchFamily="50" charset="-128"/>
              </a:rPr>
              <a:t> </a:t>
            </a:r>
            <a:endParaRPr lang="en-US" altLang="ja-JP" sz="1400" dirty="0">
              <a:solidFill>
                <a:srgbClr val="FF0000"/>
              </a:solidFill>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xmlns="" id="{ACD305E7-E2D9-422C-9B4E-654FA3B7721C}"/>
              </a:ext>
            </a:extLst>
          </p:cNvPr>
          <p:cNvSpPr txBox="1"/>
          <p:nvPr/>
        </p:nvSpPr>
        <p:spPr>
          <a:xfrm>
            <a:off x="4582391" y="1268760"/>
            <a:ext cx="4238081" cy="5509200"/>
          </a:xfrm>
          <a:prstGeom prst="rect">
            <a:avLst/>
          </a:prstGeom>
          <a:noFill/>
        </p:spPr>
        <p:txBody>
          <a:bodyPr wrap="square" rtlCol="0">
            <a:spAutoFit/>
          </a:bodyPr>
          <a:lstStyle/>
          <a:p>
            <a:pPr marL="171450" indent="-171450">
              <a:buFont typeface="Arial" panose="020B0604020202020204" pitchFamily="34" charset="0"/>
              <a:buChar char="•"/>
            </a:pPr>
            <a:r>
              <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rPr>
              <a:t>死亡は手術との因果関係はなく原因は不明</a:t>
            </a: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との事</a:t>
            </a:r>
            <a:r>
              <a:rPr lang="ja-JP" altLang="en-US" sz="1600" dirty="0">
                <a:solidFill>
                  <a:schemeClr val="tx1"/>
                </a:solidFill>
                <a:latin typeface="游ゴシック" panose="020B0400000000000000" pitchFamily="50" charset="-128"/>
                <a:ea typeface="游ゴシック" panose="020B0400000000000000" pitchFamily="50" charset="-128"/>
              </a:rPr>
              <a:t> </a:t>
            </a:r>
            <a:endParaRPr lang="en-US" altLang="ja-JP" sz="16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転倒、転落事故防止の安全の為、必要な拘束であったと死亡後（</a:t>
            </a:r>
            <a:r>
              <a:rPr lang="en-US" altLang="ja-JP" sz="1600" b="0" i="0" u="none" strike="noStrike" dirty="0">
                <a:solidFill>
                  <a:schemeClr val="tx1"/>
                </a:solidFill>
                <a:effectLst/>
                <a:latin typeface="游ゴシック" panose="020B0400000000000000" pitchFamily="50" charset="-128"/>
                <a:ea typeface="游ゴシック" panose="020B0400000000000000" pitchFamily="50" charset="-128"/>
              </a:rPr>
              <a:t>2017.10)</a:t>
            </a: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面談したら</a:t>
            </a:r>
            <a:r>
              <a:rPr lang="en-US" altLang="ja-JP" sz="1600" b="0" i="0" u="none" strike="noStrike" dirty="0">
                <a:solidFill>
                  <a:schemeClr val="tx1"/>
                </a:solidFill>
                <a:effectLst/>
                <a:latin typeface="游ゴシック" panose="020B0400000000000000" pitchFamily="50" charset="-128"/>
                <a:ea typeface="游ゴシック" panose="020B0400000000000000" pitchFamily="50" charset="-128"/>
              </a:rPr>
              <a:t>Dr</a:t>
            </a: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に言われました</a:t>
            </a:r>
            <a:endParaRPr lang="en-US" altLang="ja-JP" sz="1600" b="0" i="0" u="none" strike="noStrike" dirty="0">
              <a:solidFill>
                <a:schemeClr val="tx1"/>
              </a:solidFill>
              <a:effectLst/>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rPr>
              <a:t>当院の医療に起因するものではなく</a:t>
            </a: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、当院内での事故調査もしないと回答</a:t>
            </a:r>
            <a:r>
              <a:rPr lang="ja-JP" altLang="en-US" sz="1600" dirty="0">
                <a:solidFill>
                  <a:schemeClr val="tx1"/>
                </a:solidFill>
                <a:latin typeface="游ゴシック" panose="020B0400000000000000" pitchFamily="50" charset="-128"/>
                <a:ea typeface="游ゴシック" panose="020B0400000000000000" pitchFamily="50" charset="-128"/>
              </a:rPr>
              <a:t> </a:t>
            </a:r>
            <a:endParaRPr lang="en-US" altLang="ja-JP" sz="160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lang="ja-JP" altLang="en-US" sz="1600" dirty="0">
                <a:solidFill>
                  <a:schemeClr val="tx1"/>
                </a:solidFill>
                <a:latin typeface="游ゴシック" panose="020B0400000000000000" pitchFamily="50" charset="-128"/>
                <a:ea typeface="游ゴシック" panose="020B0400000000000000" pitchFamily="50" charset="-128"/>
              </a:rPr>
              <a:t>質問状のみのため当該病院と折触せず </a:t>
            </a:r>
          </a:p>
          <a:p>
            <a:pPr marL="171450" indent="-171450">
              <a:buFont typeface="Arial" panose="020B0604020202020204" pitchFamily="34" charset="0"/>
              <a:buChar char="•"/>
            </a:pPr>
            <a:r>
              <a:rPr lang="ja-JP" altLang="en-US" sz="1600" dirty="0">
                <a:solidFill>
                  <a:schemeClr val="tx1"/>
                </a:solidFill>
                <a:latin typeface="游ゴシック" panose="020B0400000000000000" pitchFamily="50" charset="-128"/>
                <a:ea typeface="游ゴシック" panose="020B0400000000000000" pitchFamily="50" charset="-128"/>
              </a:rPr>
              <a:t>ケイサツへ</a:t>
            </a:r>
            <a:r>
              <a:rPr lang="en-US" altLang="ja-JP" sz="1600" dirty="0">
                <a:solidFill>
                  <a:schemeClr val="tx1"/>
                </a:solidFill>
                <a:latin typeface="游ゴシック" panose="020B0400000000000000" pitchFamily="50" charset="-128"/>
                <a:ea typeface="游ゴシック" panose="020B0400000000000000" pitchFamily="50" charset="-128"/>
              </a:rPr>
              <a:t>Tel</a:t>
            </a:r>
            <a:r>
              <a:rPr lang="ja-JP" altLang="en-US" sz="1600" dirty="0">
                <a:solidFill>
                  <a:schemeClr val="tx1"/>
                </a:solidFill>
                <a:latin typeface="游ゴシック" panose="020B0400000000000000" pitchFamily="50" charset="-128"/>
                <a:ea typeface="游ゴシック" panose="020B0400000000000000" pitchFamily="50" charset="-128"/>
              </a:rPr>
              <a:t>したので報告の義務なし </a:t>
            </a:r>
          </a:p>
          <a:p>
            <a:pPr marL="171450" indent="-171450">
              <a:buFont typeface="Arial" panose="020B0604020202020204" pitchFamily="34" charset="0"/>
              <a:buChar char="•"/>
            </a:pPr>
            <a:r>
              <a:rPr lang="ja-JP" altLang="en-US" sz="1600" dirty="0">
                <a:solidFill>
                  <a:schemeClr val="tx1"/>
                </a:solidFill>
                <a:latin typeface="游ゴシック" panose="020B0400000000000000" pitchFamily="50" charset="-128"/>
                <a:ea typeface="游ゴシック" panose="020B0400000000000000" pitchFamily="50" charset="-128"/>
              </a:rPr>
              <a:t>報告すべきか考えたが、手術の決定的なミスや、何かを体内に忘れたなどではないので、事故ではないと言われた。 </a:t>
            </a:r>
          </a:p>
          <a:p>
            <a:pPr marL="171450" indent="-171450">
              <a:buFont typeface="Arial" panose="020B0604020202020204" pitchFamily="34" charset="0"/>
              <a:buChar char="•"/>
            </a:pPr>
            <a:r>
              <a:rPr lang="ja-JP" altLang="en-US" sz="1600" dirty="0">
                <a:solidFill>
                  <a:schemeClr val="tx1"/>
                </a:solidFill>
                <a:latin typeface="游ゴシック" panose="020B0400000000000000" pitchFamily="50" charset="-128"/>
                <a:ea typeface="游ゴシック" panose="020B0400000000000000" pitchFamily="50" charset="-128"/>
              </a:rPr>
              <a:t>このアンケートではじめて「医療事故調査制度」や「医療事故調査・支援センター」など、当該医療機関側がおしえてなければならなかったのか？と知った</a:t>
            </a:r>
          </a:p>
          <a:p>
            <a:pPr marL="171450" indent="-171450">
              <a:buFont typeface="Arial" panose="020B0604020202020204" pitchFamily="34" charset="0"/>
              <a:buChar char="•"/>
            </a:pPr>
            <a:r>
              <a:rPr lang="ja-JP" altLang="en-US" sz="1600" dirty="0">
                <a:solidFill>
                  <a:srgbClr val="FF0000"/>
                </a:solidFill>
                <a:latin typeface="游ゴシック" panose="020B0400000000000000" pitchFamily="50" charset="-128"/>
                <a:ea typeface="游ゴシック" panose="020B0400000000000000" pitchFamily="50" charset="-128"/>
              </a:rPr>
              <a:t>わからない</a:t>
            </a:r>
          </a:p>
          <a:p>
            <a:pPr marL="171450" indent="-171450">
              <a:buFont typeface="Arial" panose="020B0604020202020204" pitchFamily="34" charset="0"/>
              <a:buChar char="•"/>
            </a:pPr>
            <a:r>
              <a:rPr lang="ja-JP" altLang="en-US" sz="1600" dirty="0">
                <a:solidFill>
                  <a:schemeClr val="tx1"/>
                </a:solidFill>
                <a:latin typeface="游ゴシック" panose="020B0400000000000000" pitchFamily="50" charset="-128"/>
                <a:ea typeface="游ゴシック" panose="020B0400000000000000" pitchFamily="50" charset="-128"/>
              </a:rPr>
              <a:t>報告するというので解剖したが、</a:t>
            </a:r>
            <a:r>
              <a:rPr lang="ja-JP" altLang="en-US" sz="1600" dirty="0">
                <a:solidFill>
                  <a:srgbClr val="FF0000"/>
                </a:solidFill>
                <a:latin typeface="游ゴシック" panose="020B0400000000000000" pitchFamily="50" charset="-128"/>
                <a:ea typeface="游ゴシック" panose="020B0400000000000000" pitchFamily="50" charset="-128"/>
              </a:rPr>
              <a:t>解剖後に報告しないと言ってきた</a:t>
            </a:r>
            <a:r>
              <a:rPr lang="ja-JP" altLang="en-US" sz="1600" dirty="0">
                <a:solidFill>
                  <a:schemeClr val="tx1"/>
                </a:solidFill>
                <a:latin typeface="游ゴシック" panose="020B0400000000000000" pitchFamily="50" charset="-128"/>
                <a:ea typeface="游ゴシック" panose="020B0400000000000000" pitchFamily="50" charset="-128"/>
              </a:rPr>
              <a:t>。よく知らずに報告すると言ったが間違えだった。病院としてはしないと言ってきた。</a:t>
            </a:r>
          </a:p>
          <a:p>
            <a:pPr marL="171450" indent="-171450">
              <a:buFont typeface="Arial" panose="020B0604020202020204" pitchFamily="34" charset="0"/>
              <a:buChar char="•"/>
            </a:pPr>
            <a:endParaRPr lang="en-US" altLang="ja-JP" sz="1600" dirty="0">
              <a:solidFill>
                <a:schemeClr val="tx1"/>
              </a:solidFill>
              <a:latin typeface="游ゴシック" panose="020B0400000000000000" pitchFamily="50" charset="-128"/>
              <a:ea typeface="游ゴシック" panose="020B0400000000000000" pitchFamily="50" charset="-128"/>
            </a:endParaRPr>
          </a:p>
        </p:txBody>
      </p:sp>
      <p:sp>
        <p:nvSpPr>
          <p:cNvPr id="4" name="フッター プレースホルダー 3">
            <a:extLst>
              <a:ext uri="{FF2B5EF4-FFF2-40B4-BE49-F238E27FC236}">
                <a16:creationId xmlns:a16="http://schemas.microsoft.com/office/drawing/2014/main" xmlns="" id="{06B8227F-AB7F-44F9-831C-3FD07C0A3EC8}"/>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428962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A3C242FD-0E87-4023-AE3B-D3EFC61CB719}"/>
              </a:ext>
            </a:extLst>
          </p:cNvPr>
          <p:cNvSpPr>
            <a:spLocks noGrp="1"/>
          </p:cNvSpPr>
          <p:nvPr>
            <p:ph type="title"/>
          </p:nvPr>
        </p:nvSpPr>
        <p:spPr>
          <a:xfrm>
            <a:off x="457200" y="188640"/>
            <a:ext cx="8229600" cy="792088"/>
          </a:xfrm>
          <a:blipFill>
            <a:blip r:embed="rId3"/>
            <a:tile tx="0" ty="0" sx="100000" sy="100000" flip="none" algn="tl"/>
          </a:blipFill>
        </p:spPr>
        <p:txBody>
          <a:bodyPr>
            <a:normAutofit/>
          </a:bodyPr>
          <a:lstStyle/>
          <a:p>
            <a:r>
              <a:rPr kumimoji="1" lang="ja-JP" altLang="en-US" dirty="0"/>
              <a:t>院内調査について</a:t>
            </a:r>
          </a:p>
        </p:txBody>
      </p:sp>
      <p:sp>
        <p:nvSpPr>
          <p:cNvPr id="7" name="テキスト ボックス 6">
            <a:extLst>
              <a:ext uri="{FF2B5EF4-FFF2-40B4-BE49-F238E27FC236}">
                <a16:creationId xmlns:a16="http://schemas.microsoft.com/office/drawing/2014/main" xmlns="" id="{61F1A28A-1CFF-4DC6-9944-8A076CE1C462}"/>
              </a:ext>
            </a:extLst>
          </p:cNvPr>
          <p:cNvSpPr txBox="1"/>
          <p:nvPr/>
        </p:nvSpPr>
        <p:spPr>
          <a:xfrm>
            <a:off x="4787779" y="4660319"/>
            <a:ext cx="4021620" cy="2246769"/>
          </a:xfrm>
          <a:prstGeom prst="rect">
            <a:avLst/>
          </a:prstGeom>
          <a:noFill/>
        </p:spPr>
        <p:txBody>
          <a:bodyPr wrap="square" rtlCol="0">
            <a:spAutoFit/>
          </a:bodyPr>
          <a:lstStyle/>
          <a:p>
            <a:r>
              <a:rPr kumimoji="1" lang="en-US" altLang="ja-JP" sz="1400" dirty="0">
                <a:solidFill>
                  <a:schemeClr val="tx1"/>
                </a:solidFill>
                <a:latin typeface="游ゴシック" panose="020B0400000000000000" pitchFamily="50" charset="-128"/>
                <a:ea typeface="游ゴシック" panose="020B0400000000000000" pitchFamily="50" charset="-128"/>
              </a:rPr>
              <a:t>【</a:t>
            </a:r>
            <a:r>
              <a:rPr kumimoji="1" lang="ja-JP" altLang="en-US" sz="1400" dirty="0">
                <a:solidFill>
                  <a:schemeClr val="tx1"/>
                </a:solidFill>
                <a:latin typeface="游ゴシック" panose="020B0400000000000000" pitchFamily="50" charset="-128"/>
                <a:ea typeface="游ゴシック" panose="020B0400000000000000" pitchFamily="50" charset="-128"/>
              </a:rPr>
              <a:t>その他</a:t>
            </a:r>
            <a:r>
              <a:rPr kumimoji="1" lang="en-US" altLang="ja-JP" sz="1400" dirty="0">
                <a:solidFill>
                  <a:schemeClr val="tx1"/>
                </a:solidFill>
                <a:latin typeface="游ゴシック" panose="020B0400000000000000" pitchFamily="50" charset="-128"/>
                <a:ea typeface="游ゴシック" panose="020B0400000000000000" pitchFamily="50" charset="-128"/>
              </a:rPr>
              <a:t>】</a:t>
            </a:r>
          </a:p>
          <a:p>
            <a:pPr marL="171450" indent="-171450">
              <a:buFont typeface="Arial" panose="020B0604020202020204" pitchFamily="34" charset="0"/>
              <a:buChar char="•"/>
            </a:pP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不明確な点がある</a:t>
            </a:r>
            <a:endParaRPr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責任回避する内容がかかれていたから</a:t>
            </a:r>
            <a:endParaRPr kumimoji="1"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超音波読影報告書」を受け取り、数値が信じ難かったため単位の間違いではないかと問い合わせたが「間違いない」とのメールを受け取っていた。検査（ダブルチェック）をした検査技師長の説明を求めたが姿を現さなかった。</a:t>
            </a:r>
            <a:r>
              <a:rPr kumimoji="1" lang="en-US" altLang="ja-JP" sz="1400" b="0" i="0" u="none" strike="noStrike" dirty="0">
                <a:solidFill>
                  <a:schemeClr val="tx1"/>
                </a:solidFill>
                <a:effectLst/>
                <a:latin typeface="游ゴシック" panose="020B0400000000000000" pitchFamily="50" charset="-128"/>
                <a:ea typeface="游ゴシック" panose="020B0400000000000000" pitchFamily="50" charset="-128"/>
              </a:rPr>
              <a:t>3</a:t>
            </a:r>
            <a:r>
              <a:rPr kumimoji="1"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年後に「間違いです」と事務長が言った。「間違い」の責任はうやむや。</a:t>
            </a:r>
            <a:endParaRPr kumimoji="1" lang="en-US" altLang="ja-JP" sz="1400" b="0" i="0" u="none" strike="noStrike" dirty="0">
              <a:solidFill>
                <a:schemeClr val="tx1"/>
              </a:solidFill>
              <a:effectLst/>
              <a:latin typeface="游ゴシック" panose="020B0400000000000000" pitchFamily="50" charset="-128"/>
              <a:ea typeface="游ゴシック" panose="020B0400000000000000" pitchFamily="50" charset="-128"/>
            </a:endParaRPr>
          </a:p>
        </p:txBody>
      </p:sp>
      <p:sp>
        <p:nvSpPr>
          <p:cNvPr id="5" name="フッター プレースホルダー 4">
            <a:extLst>
              <a:ext uri="{FF2B5EF4-FFF2-40B4-BE49-F238E27FC236}">
                <a16:creationId xmlns:a16="http://schemas.microsoft.com/office/drawing/2014/main" xmlns="" id="{8333CC92-A7CF-4CE2-A852-99FA734E1DBB}"/>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9" name="図 8">
            <a:extLst>
              <a:ext uri="{FF2B5EF4-FFF2-40B4-BE49-F238E27FC236}">
                <a16:creationId xmlns:a16="http://schemas.microsoft.com/office/drawing/2014/main" xmlns="" id="{5EE4F627-396C-4094-ADD8-DFEB4A840F11}"/>
              </a:ext>
            </a:extLst>
          </p:cNvPr>
          <p:cNvPicPr>
            <a:picLocks noChangeAspect="1"/>
          </p:cNvPicPr>
          <p:nvPr/>
        </p:nvPicPr>
        <p:blipFill>
          <a:blip r:embed="rId4"/>
          <a:stretch>
            <a:fillRect/>
          </a:stretch>
        </p:blipFill>
        <p:spPr>
          <a:xfrm>
            <a:off x="467545" y="1053081"/>
            <a:ext cx="3960439" cy="3617947"/>
          </a:xfrm>
          <a:prstGeom prst="rect">
            <a:avLst/>
          </a:prstGeom>
        </p:spPr>
      </p:pic>
      <p:pic>
        <p:nvPicPr>
          <p:cNvPr id="10" name="図 9">
            <a:extLst>
              <a:ext uri="{FF2B5EF4-FFF2-40B4-BE49-F238E27FC236}">
                <a16:creationId xmlns:a16="http://schemas.microsoft.com/office/drawing/2014/main" xmlns="" id="{66C4FE97-F4D9-4DFE-8DCB-ADD3386F4255}"/>
              </a:ext>
            </a:extLst>
          </p:cNvPr>
          <p:cNvPicPr>
            <a:picLocks noChangeAspect="1"/>
          </p:cNvPicPr>
          <p:nvPr/>
        </p:nvPicPr>
        <p:blipFill>
          <a:blip r:embed="rId5"/>
          <a:stretch>
            <a:fillRect/>
          </a:stretch>
        </p:blipFill>
        <p:spPr>
          <a:xfrm>
            <a:off x="4427984" y="1053082"/>
            <a:ext cx="4381415" cy="3607238"/>
          </a:xfrm>
          <a:prstGeom prst="rect">
            <a:avLst/>
          </a:prstGeom>
        </p:spPr>
      </p:pic>
    </p:spTree>
    <p:extLst>
      <p:ext uri="{BB962C8B-B14F-4D97-AF65-F5344CB8AC3E}">
        <p14:creationId xmlns:p14="http://schemas.microsoft.com/office/powerpoint/2010/main" val="1066681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27FA2C44-80BA-43EC-BCFF-A2272274CBEC}"/>
              </a:ext>
            </a:extLst>
          </p:cNvPr>
          <p:cNvSpPr>
            <a:spLocks noGrp="1"/>
          </p:cNvSpPr>
          <p:nvPr>
            <p:ph type="title"/>
          </p:nvPr>
        </p:nvSpPr>
        <p:spPr>
          <a:xfrm>
            <a:off x="457200" y="260648"/>
            <a:ext cx="8229600" cy="864096"/>
          </a:xfrm>
          <a:blipFill>
            <a:blip r:embed="rId3"/>
            <a:tile tx="0" ty="0" sx="100000" sy="100000" flip="none" algn="tl"/>
          </a:blipFill>
        </p:spPr>
        <p:txBody>
          <a:bodyPr/>
          <a:lstStyle/>
          <a:p>
            <a:r>
              <a:rPr kumimoji="1" lang="ja-JP" altLang="en-US" dirty="0"/>
              <a:t>センター調査について</a:t>
            </a:r>
          </a:p>
        </p:txBody>
      </p:sp>
      <p:sp>
        <p:nvSpPr>
          <p:cNvPr id="7" name="テキスト ボックス 6">
            <a:extLst>
              <a:ext uri="{FF2B5EF4-FFF2-40B4-BE49-F238E27FC236}">
                <a16:creationId xmlns:a16="http://schemas.microsoft.com/office/drawing/2014/main" xmlns="" id="{B31AE475-2EF6-4796-90A4-0760F772B5CB}"/>
              </a:ext>
            </a:extLst>
          </p:cNvPr>
          <p:cNvSpPr txBox="1"/>
          <p:nvPr/>
        </p:nvSpPr>
        <p:spPr>
          <a:xfrm>
            <a:off x="293245" y="4569932"/>
            <a:ext cx="3900552"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400"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a:t>
            </a:r>
            <a:r>
              <a:rPr kumimoji="1" lang="en-US" altLang="ja-JP" sz="1400"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病院で口頭での説明を受けたばかりで検討中</a:t>
            </a:r>
          </a:p>
        </p:txBody>
      </p:sp>
      <p:pic>
        <p:nvPicPr>
          <p:cNvPr id="4" name="図 3">
            <a:extLst>
              <a:ext uri="{FF2B5EF4-FFF2-40B4-BE49-F238E27FC236}">
                <a16:creationId xmlns:a16="http://schemas.microsoft.com/office/drawing/2014/main" xmlns="" id="{34394FF6-A5E8-4E0A-A2C9-EAB1A084C9B3}"/>
              </a:ext>
            </a:extLst>
          </p:cNvPr>
          <p:cNvPicPr>
            <a:picLocks noChangeAspect="1"/>
          </p:cNvPicPr>
          <p:nvPr/>
        </p:nvPicPr>
        <p:blipFill>
          <a:blip r:embed="rId4"/>
          <a:stretch>
            <a:fillRect/>
          </a:stretch>
        </p:blipFill>
        <p:spPr>
          <a:xfrm>
            <a:off x="175866" y="1691322"/>
            <a:ext cx="4257449" cy="2826690"/>
          </a:xfrm>
          <a:prstGeom prst="rect">
            <a:avLst/>
          </a:prstGeom>
        </p:spPr>
      </p:pic>
      <p:pic>
        <p:nvPicPr>
          <p:cNvPr id="8" name="図 7">
            <a:extLst>
              <a:ext uri="{FF2B5EF4-FFF2-40B4-BE49-F238E27FC236}">
                <a16:creationId xmlns:a16="http://schemas.microsoft.com/office/drawing/2014/main" xmlns="" id="{E6788AA4-7FC9-4706-8228-27C0585E40C3}"/>
              </a:ext>
            </a:extLst>
          </p:cNvPr>
          <p:cNvPicPr>
            <a:picLocks noChangeAspect="1"/>
          </p:cNvPicPr>
          <p:nvPr/>
        </p:nvPicPr>
        <p:blipFill>
          <a:blip r:embed="rId5"/>
          <a:stretch>
            <a:fillRect/>
          </a:stretch>
        </p:blipFill>
        <p:spPr>
          <a:xfrm>
            <a:off x="4483859" y="1691322"/>
            <a:ext cx="4494665" cy="3676207"/>
          </a:xfrm>
          <a:prstGeom prst="rect">
            <a:avLst/>
          </a:prstGeom>
        </p:spPr>
      </p:pic>
      <p:sp>
        <p:nvSpPr>
          <p:cNvPr id="5" name="フッター プレースホルダー 4">
            <a:extLst>
              <a:ext uri="{FF2B5EF4-FFF2-40B4-BE49-F238E27FC236}">
                <a16:creationId xmlns:a16="http://schemas.microsoft.com/office/drawing/2014/main" xmlns="" id="{66B1BEDB-A25F-4480-A925-F733FF4C07DC}"/>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1187894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3A39713B-B7F1-4776-A42F-59D5C0D8B86F}"/>
              </a:ext>
            </a:extLst>
          </p:cNvPr>
          <p:cNvSpPr>
            <a:spLocks noGrp="1"/>
          </p:cNvSpPr>
          <p:nvPr>
            <p:ph type="title"/>
          </p:nvPr>
        </p:nvSpPr>
        <p:spPr>
          <a:blipFill>
            <a:blip r:embed="rId3"/>
            <a:tile tx="0" ty="0" sx="100000" sy="100000" flip="none" algn="tl"/>
          </a:blipFill>
        </p:spPr>
        <p:txBody>
          <a:bodyPr>
            <a:normAutofit/>
          </a:bodyPr>
          <a:lstStyle/>
          <a:p>
            <a:r>
              <a:rPr kumimoji="1" lang="ja-JP" altLang="en-US" sz="4000" dirty="0"/>
              <a:t>センター調査報告書について</a:t>
            </a:r>
          </a:p>
        </p:txBody>
      </p:sp>
      <p:sp>
        <p:nvSpPr>
          <p:cNvPr id="6" name="テキスト ボックス 5">
            <a:extLst>
              <a:ext uri="{FF2B5EF4-FFF2-40B4-BE49-F238E27FC236}">
                <a16:creationId xmlns:a16="http://schemas.microsoft.com/office/drawing/2014/main" xmlns="" id="{1814744A-138B-4293-A384-AC67D74A19CE}"/>
              </a:ext>
            </a:extLst>
          </p:cNvPr>
          <p:cNvSpPr txBox="1"/>
          <p:nvPr/>
        </p:nvSpPr>
        <p:spPr>
          <a:xfrm>
            <a:off x="195259" y="5119794"/>
            <a:ext cx="4111629"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400" b="1"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a:t>
            </a:r>
            <a:r>
              <a:rPr kumimoji="1" lang="en-US" altLang="ja-JP" sz="1400" b="1"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・センター調査依頼予定</a:t>
            </a:r>
          </a:p>
        </p:txBody>
      </p:sp>
      <p:pic>
        <p:nvPicPr>
          <p:cNvPr id="7" name="図 6">
            <a:extLst>
              <a:ext uri="{FF2B5EF4-FFF2-40B4-BE49-F238E27FC236}">
                <a16:creationId xmlns:a16="http://schemas.microsoft.com/office/drawing/2014/main" xmlns="" id="{6C3829F2-D7B8-487E-B1A4-D92B68508A9C}"/>
              </a:ext>
            </a:extLst>
          </p:cNvPr>
          <p:cNvPicPr>
            <a:picLocks noChangeAspect="1"/>
          </p:cNvPicPr>
          <p:nvPr/>
        </p:nvPicPr>
        <p:blipFill>
          <a:blip r:embed="rId4"/>
          <a:stretch>
            <a:fillRect/>
          </a:stretch>
        </p:blipFill>
        <p:spPr>
          <a:xfrm>
            <a:off x="195260" y="1476597"/>
            <a:ext cx="4253897" cy="3500649"/>
          </a:xfrm>
          <a:prstGeom prst="rect">
            <a:avLst/>
          </a:prstGeom>
        </p:spPr>
      </p:pic>
      <p:pic>
        <p:nvPicPr>
          <p:cNvPr id="8" name="図 7">
            <a:extLst>
              <a:ext uri="{FF2B5EF4-FFF2-40B4-BE49-F238E27FC236}">
                <a16:creationId xmlns:a16="http://schemas.microsoft.com/office/drawing/2014/main" xmlns="" id="{76ED4764-0EA3-49F9-9BD4-DBBEEF3C4A93}"/>
              </a:ext>
            </a:extLst>
          </p:cNvPr>
          <p:cNvPicPr>
            <a:picLocks noChangeAspect="1"/>
          </p:cNvPicPr>
          <p:nvPr/>
        </p:nvPicPr>
        <p:blipFill>
          <a:blip r:embed="rId5"/>
          <a:stretch>
            <a:fillRect/>
          </a:stretch>
        </p:blipFill>
        <p:spPr>
          <a:xfrm>
            <a:off x="4499574" y="1476597"/>
            <a:ext cx="4471804" cy="3383573"/>
          </a:xfrm>
          <a:prstGeom prst="rect">
            <a:avLst/>
          </a:prstGeom>
        </p:spPr>
      </p:pic>
      <p:sp>
        <p:nvSpPr>
          <p:cNvPr id="4" name="フッター プレースホルダー 3">
            <a:extLst>
              <a:ext uri="{FF2B5EF4-FFF2-40B4-BE49-F238E27FC236}">
                <a16:creationId xmlns:a16="http://schemas.microsoft.com/office/drawing/2014/main" xmlns="" id="{F9202880-9869-487F-A46F-89C0C68A3CC4}"/>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203444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6EB76F95-412C-41D6-9919-AB1395232F1A}"/>
              </a:ext>
            </a:extLst>
          </p:cNvPr>
          <p:cNvSpPr>
            <a:spLocks noGrp="1"/>
          </p:cNvSpPr>
          <p:nvPr>
            <p:ph type="title"/>
          </p:nvPr>
        </p:nvSpPr>
        <p:spPr>
          <a:xfrm>
            <a:off x="457200" y="274638"/>
            <a:ext cx="8229600" cy="1066130"/>
          </a:xfrm>
          <a:blipFill>
            <a:blip r:embed="rId3"/>
            <a:tile tx="0" ty="0" sx="100000" sy="100000" flip="none" algn="tl"/>
          </a:blipFill>
        </p:spPr>
        <p:txBody>
          <a:bodyPr>
            <a:normAutofit/>
          </a:bodyPr>
          <a:lstStyle/>
          <a:p>
            <a:r>
              <a:rPr kumimoji="1" lang="ja-JP" altLang="en-US" sz="4000" dirty="0"/>
              <a:t>センター調査報告書を受け取って</a:t>
            </a:r>
          </a:p>
        </p:txBody>
      </p:sp>
      <p:sp>
        <p:nvSpPr>
          <p:cNvPr id="7" name="テキスト ボックス 6">
            <a:extLst>
              <a:ext uri="{FF2B5EF4-FFF2-40B4-BE49-F238E27FC236}">
                <a16:creationId xmlns:a16="http://schemas.microsoft.com/office/drawing/2014/main" xmlns="" id="{E4AFF45B-7A39-4CC3-811A-F106D8EA4610}"/>
              </a:ext>
            </a:extLst>
          </p:cNvPr>
          <p:cNvSpPr txBox="1"/>
          <p:nvPr/>
        </p:nvSpPr>
        <p:spPr>
          <a:xfrm>
            <a:off x="5292080" y="1514678"/>
            <a:ext cx="3539918" cy="4031873"/>
          </a:xfrm>
          <a:prstGeom prst="rect">
            <a:avLst/>
          </a:prstGeom>
          <a:noFill/>
        </p:spPr>
        <p:txBody>
          <a:bodyPr wrap="square" rtlCol="0">
            <a:spAutoFit/>
          </a:bodyPr>
          <a:lstStyle/>
          <a:p>
            <a:r>
              <a:rPr kumimoji="1" lang="en-US" altLang="ja-JP" sz="1600" b="1" dirty="0">
                <a:latin typeface="游ゴシック" panose="020B0400000000000000" pitchFamily="50" charset="-128"/>
                <a:ea typeface="游ゴシック" panose="020B0400000000000000" pitchFamily="50" charset="-128"/>
              </a:rPr>
              <a:t>【</a:t>
            </a:r>
            <a:r>
              <a:rPr kumimoji="1" lang="ja-JP" altLang="en-US" sz="1600" b="1" dirty="0">
                <a:solidFill>
                  <a:schemeClr val="tx1"/>
                </a:solidFill>
                <a:latin typeface="游ゴシック" panose="020B0400000000000000" pitchFamily="50" charset="-128"/>
                <a:ea typeface="游ゴシック" panose="020B0400000000000000" pitchFamily="50" charset="-128"/>
              </a:rPr>
              <a:t>その理由をお聞かせください。</a:t>
            </a:r>
            <a:r>
              <a:rPr kumimoji="1" lang="en-US" altLang="ja-JP" sz="1600" b="1" dirty="0">
                <a:latin typeface="游ゴシック" panose="020B0400000000000000" pitchFamily="50" charset="-128"/>
                <a:ea typeface="游ゴシック" panose="020B0400000000000000" pitchFamily="50" charset="-128"/>
              </a:rPr>
              <a:t>】</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r>
              <a:rPr kumimoji="1" lang="ja-JP" altLang="en-US" sz="1600" b="1" dirty="0">
                <a:solidFill>
                  <a:schemeClr val="tx1"/>
                </a:solidFill>
                <a:latin typeface="游ゴシック" panose="020B0400000000000000" pitchFamily="50" charset="-128"/>
                <a:ea typeface="游ゴシック" panose="020B0400000000000000" pitchFamily="50" charset="-128"/>
              </a:rPr>
              <a:t>良かった点</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600" b="1" dirty="0">
                <a:solidFill>
                  <a:schemeClr val="tx1"/>
                </a:solidFill>
                <a:latin typeface="游ゴシック" panose="020B0400000000000000" pitchFamily="50" charset="-128"/>
                <a:ea typeface="游ゴシック" panose="020B0400000000000000" pitchFamily="50" charset="-128"/>
              </a:rPr>
              <a:t>遺族が知らなかったことが記載されており、なぜ亡くなったのかがよくわかる内容となっていたから</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600" b="1" dirty="0">
                <a:solidFill>
                  <a:schemeClr val="tx1"/>
                </a:solidFill>
                <a:latin typeface="游ゴシック" panose="020B0400000000000000" pitchFamily="50" charset="-128"/>
                <a:ea typeface="游ゴシック" panose="020B0400000000000000" pitchFamily="50" charset="-128"/>
              </a:rPr>
              <a:t>検証作業での裏付けが明確になった</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600" b="1" dirty="0">
                <a:solidFill>
                  <a:schemeClr val="tx1"/>
                </a:solidFill>
                <a:latin typeface="游ゴシック" panose="020B0400000000000000" pitchFamily="50" charset="-128"/>
                <a:ea typeface="游ゴシック" panose="020B0400000000000000" pitchFamily="50" charset="-128"/>
              </a:rPr>
              <a:t>結果的に原因は不明だったが、第三者目線での確認ができた。</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ja-JP" sz="1600" b="1" dirty="0">
                <a:solidFill>
                  <a:schemeClr val="tx1"/>
                </a:solidFill>
                <a:effectLst/>
                <a:latin typeface="游ゴシック" panose="020B0400000000000000" pitchFamily="50" charset="-128"/>
                <a:ea typeface="游ゴシック" panose="020B0400000000000000" pitchFamily="50" charset="-128"/>
              </a:rPr>
              <a:t>当該病院の医療行為について知ることができた。 </a:t>
            </a:r>
            <a:endParaRPr kumimoji="1" lang="en-US" altLang="ja-JP" sz="1600" b="1" dirty="0">
              <a:solidFill>
                <a:schemeClr val="tx1"/>
              </a:solidFill>
              <a:effectLst/>
              <a:latin typeface="游ゴシック" panose="020B0400000000000000" pitchFamily="50" charset="-128"/>
              <a:ea typeface="游ゴシック" panose="020B0400000000000000" pitchFamily="50" charset="-128"/>
            </a:endParaRPr>
          </a:p>
          <a:p>
            <a:r>
              <a:rPr kumimoji="1" lang="ja-JP" altLang="en-US" sz="1600" b="1" dirty="0">
                <a:solidFill>
                  <a:schemeClr val="tx1"/>
                </a:solidFill>
                <a:latin typeface="游ゴシック" panose="020B0400000000000000" pitchFamily="50" charset="-128"/>
                <a:ea typeface="游ゴシック" panose="020B0400000000000000" pitchFamily="50" charset="-128"/>
              </a:rPr>
              <a:t>問題点</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600" b="1" dirty="0">
                <a:solidFill>
                  <a:schemeClr val="tx1"/>
                </a:solidFill>
                <a:latin typeface="游ゴシック" panose="020B0400000000000000" pitchFamily="50" charset="-128"/>
                <a:ea typeface="游ゴシック" panose="020B0400000000000000" pitchFamily="50" charset="-128"/>
              </a:rPr>
              <a:t>結果論であるが、調査の土台が病院側からの資料（改ざん部分がある）だったので、遺族側の疑問をはらす事ができなかった。</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p:txBody>
      </p:sp>
      <p:pic>
        <p:nvPicPr>
          <p:cNvPr id="5" name="図 4">
            <a:extLst>
              <a:ext uri="{FF2B5EF4-FFF2-40B4-BE49-F238E27FC236}">
                <a16:creationId xmlns:a16="http://schemas.microsoft.com/office/drawing/2014/main" xmlns="" id="{B54F5D6C-CB7D-4CC8-9E16-D4770DB0A66D}"/>
              </a:ext>
            </a:extLst>
          </p:cNvPr>
          <p:cNvPicPr>
            <a:picLocks noChangeAspect="1"/>
          </p:cNvPicPr>
          <p:nvPr/>
        </p:nvPicPr>
        <p:blipFill>
          <a:blip r:embed="rId4"/>
          <a:stretch>
            <a:fillRect/>
          </a:stretch>
        </p:blipFill>
        <p:spPr>
          <a:xfrm>
            <a:off x="331728" y="1772816"/>
            <a:ext cx="4960352" cy="3773735"/>
          </a:xfrm>
          <a:prstGeom prst="rect">
            <a:avLst/>
          </a:prstGeom>
        </p:spPr>
      </p:pic>
      <p:sp>
        <p:nvSpPr>
          <p:cNvPr id="4" name="フッター プレースホルダー 3">
            <a:extLst>
              <a:ext uri="{FF2B5EF4-FFF2-40B4-BE49-F238E27FC236}">
                <a16:creationId xmlns:a16="http://schemas.microsoft.com/office/drawing/2014/main" xmlns="" id="{90466EA6-CD34-47A0-8A88-5B526346EC3B}"/>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2594055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609D39A9-863A-46FC-8FD4-EB956FEB14C0}"/>
              </a:ext>
            </a:extLst>
          </p:cNvPr>
          <p:cNvSpPr>
            <a:spLocks noGrp="1"/>
          </p:cNvSpPr>
          <p:nvPr>
            <p:ph type="title"/>
          </p:nvPr>
        </p:nvSpPr>
        <p:spPr>
          <a:xfrm>
            <a:off x="467544" y="116631"/>
            <a:ext cx="8229600" cy="821919"/>
          </a:xfrm>
          <a:blipFill>
            <a:blip r:embed="rId3"/>
            <a:tile tx="0" ty="0" sx="100000" sy="100000" flip="none" algn="tl"/>
          </a:blipFill>
        </p:spPr>
        <p:txBody>
          <a:bodyPr>
            <a:normAutofit/>
          </a:bodyPr>
          <a:lstStyle/>
          <a:p>
            <a:r>
              <a:rPr kumimoji="1" lang="ja-JP" altLang="en-US" sz="3600" dirty="0"/>
              <a:t>医療機関側に望むこと</a:t>
            </a:r>
          </a:p>
        </p:txBody>
      </p:sp>
      <p:sp>
        <p:nvSpPr>
          <p:cNvPr id="5" name="フッター プレースホルダー 4">
            <a:extLst>
              <a:ext uri="{FF2B5EF4-FFF2-40B4-BE49-F238E27FC236}">
                <a16:creationId xmlns:a16="http://schemas.microsoft.com/office/drawing/2014/main" xmlns="" id="{21D3CD39-3A55-4501-891B-F8D2143083F0}"/>
              </a:ext>
            </a:extLst>
          </p:cNvPr>
          <p:cNvSpPr>
            <a:spLocks noGrp="1"/>
          </p:cNvSpPr>
          <p:nvPr>
            <p:ph type="ftr" sz="quarter" idx="11"/>
          </p:nvPr>
        </p:nvSpPr>
        <p:spPr/>
        <p:txBody>
          <a:bodyPr/>
          <a:lstStyle/>
          <a:p>
            <a:endParaRPr lang="en-US" altLang="ja-JP" dirty="0">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6" name="図 5">
            <a:extLst>
              <a:ext uri="{FF2B5EF4-FFF2-40B4-BE49-F238E27FC236}">
                <a16:creationId xmlns:a16="http://schemas.microsoft.com/office/drawing/2014/main" xmlns="" id="{48B4C75E-4248-4148-AB8E-1B8C8DD957B1}"/>
              </a:ext>
            </a:extLst>
          </p:cNvPr>
          <p:cNvPicPr>
            <a:picLocks noChangeAspect="1"/>
          </p:cNvPicPr>
          <p:nvPr/>
        </p:nvPicPr>
        <p:blipFill>
          <a:blip r:embed="rId4"/>
          <a:stretch>
            <a:fillRect/>
          </a:stretch>
        </p:blipFill>
        <p:spPr>
          <a:xfrm>
            <a:off x="395537" y="1124744"/>
            <a:ext cx="8352927" cy="5400600"/>
          </a:xfrm>
          <a:prstGeom prst="rect">
            <a:avLst/>
          </a:prstGeom>
        </p:spPr>
      </p:pic>
    </p:spTree>
    <p:extLst>
      <p:ext uri="{BB962C8B-B14F-4D97-AF65-F5344CB8AC3E}">
        <p14:creationId xmlns:p14="http://schemas.microsoft.com/office/powerpoint/2010/main" val="67288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xmlns="" id="{29A1A862-4A61-476B-AC79-19260952BA17}"/>
              </a:ext>
            </a:extLst>
          </p:cNvPr>
          <p:cNvSpPr>
            <a:spLocks noGrp="1"/>
          </p:cNvSpPr>
          <p:nvPr>
            <p:ph type="title"/>
          </p:nvPr>
        </p:nvSpPr>
        <p:spPr>
          <a:xfrm>
            <a:off x="395536" y="610180"/>
            <a:ext cx="3806392" cy="802596"/>
          </a:xfrm>
          <a:blipFill>
            <a:blip r:embed="rId3"/>
            <a:tile tx="0" ty="0" sx="100000" sy="100000" flip="none" algn="tl"/>
          </a:blipFill>
        </p:spPr>
        <p:txBody>
          <a:bodyPr>
            <a:normAutofit/>
          </a:bodyPr>
          <a:lstStyle/>
          <a:p>
            <a:r>
              <a:rPr lang="ja-JP" altLang="en-US" dirty="0"/>
              <a:t>医療事故が発生した場合に必要と考えるものとは</a:t>
            </a:r>
          </a:p>
        </p:txBody>
      </p:sp>
      <p:sp>
        <p:nvSpPr>
          <p:cNvPr id="8" name="吹き出し: 角を丸めた四角形 7">
            <a:extLst>
              <a:ext uri="{FF2B5EF4-FFF2-40B4-BE49-F238E27FC236}">
                <a16:creationId xmlns:a16="http://schemas.microsoft.com/office/drawing/2014/main" xmlns="" id="{27FA0EBA-BC46-43F5-843B-0EAF82CDFC05}"/>
              </a:ext>
            </a:extLst>
          </p:cNvPr>
          <p:cNvSpPr/>
          <p:nvPr/>
        </p:nvSpPr>
        <p:spPr>
          <a:xfrm>
            <a:off x="1037195" y="3078020"/>
            <a:ext cx="3064123" cy="1863148"/>
          </a:xfrm>
          <a:prstGeom prst="wedgeRoundRectCallout">
            <a:avLst>
              <a:gd name="adj1" fmla="val 56666"/>
              <a:gd name="adj2" fmla="val -8707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游ゴシック" panose="020B0400000000000000" pitchFamily="50" charset="-128"/>
              <a:ea typeface="游ゴシック" panose="020B0400000000000000" pitchFamily="50" charset="-128"/>
            </a:endParaRPr>
          </a:p>
          <a:p>
            <a:r>
              <a:rPr kumimoji="1" lang="ja-JP" altLang="en-US" sz="1600" b="1" dirty="0">
                <a:solidFill>
                  <a:schemeClr val="tx1"/>
                </a:solidFill>
                <a:latin typeface="游ゴシック" panose="020B0400000000000000" pitchFamily="50" charset="-128"/>
                <a:ea typeface="游ゴシック" panose="020B0400000000000000" pitchFamily="50" charset="-128"/>
              </a:rPr>
              <a:t>医療事故調査・支援センターの権限を強化して、必要に応じて事故調査を行えるようにし、医療事故防止に執拗な政策等の提言・勧告をできるようにする</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p:txBody>
      </p:sp>
      <p:sp>
        <p:nvSpPr>
          <p:cNvPr id="9" name="四角形: 角を丸くする 8">
            <a:extLst>
              <a:ext uri="{FF2B5EF4-FFF2-40B4-BE49-F238E27FC236}">
                <a16:creationId xmlns:a16="http://schemas.microsoft.com/office/drawing/2014/main" xmlns="" id="{ED248E24-2627-474F-A49E-0B841F12B95E}"/>
              </a:ext>
            </a:extLst>
          </p:cNvPr>
          <p:cNvSpPr/>
          <p:nvPr/>
        </p:nvSpPr>
        <p:spPr>
          <a:xfrm>
            <a:off x="4295446" y="2204864"/>
            <a:ext cx="1605395" cy="509155"/>
          </a:xfrm>
          <a:prstGeom prst="round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ッター プレースホルダー 3">
            <a:extLst>
              <a:ext uri="{FF2B5EF4-FFF2-40B4-BE49-F238E27FC236}">
                <a16:creationId xmlns:a16="http://schemas.microsoft.com/office/drawing/2014/main" xmlns="" id="{B02B75D0-6CFA-4531-8717-ABFC6484505D}"/>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7" name="図 6">
            <a:extLst>
              <a:ext uri="{FF2B5EF4-FFF2-40B4-BE49-F238E27FC236}">
                <a16:creationId xmlns:a16="http://schemas.microsoft.com/office/drawing/2014/main" xmlns="" id="{ADCC4BFF-1029-4026-9D7B-1C6F6333E299}"/>
              </a:ext>
            </a:extLst>
          </p:cNvPr>
          <p:cNvPicPr>
            <a:picLocks noChangeAspect="1"/>
          </p:cNvPicPr>
          <p:nvPr/>
        </p:nvPicPr>
        <p:blipFill>
          <a:blip r:embed="rId4"/>
          <a:stretch>
            <a:fillRect/>
          </a:stretch>
        </p:blipFill>
        <p:spPr>
          <a:xfrm>
            <a:off x="4295447" y="0"/>
            <a:ext cx="4669042" cy="6858000"/>
          </a:xfrm>
          <a:prstGeom prst="rect">
            <a:avLst/>
          </a:prstGeom>
        </p:spPr>
      </p:pic>
    </p:spTree>
    <p:extLst>
      <p:ext uri="{BB962C8B-B14F-4D97-AF65-F5344CB8AC3E}">
        <p14:creationId xmlns:p14="http://schemas.microsoft.com/office/powerpoint/2010/main" val="1563925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0" y="274638"/>
            <a:ext cx="8229600" cy="850106"/>
          </a:xfrm>
          <a:blipFill>
            <a:blip r:embed="rId2"/>
            <a:tile tx="0" ty="0" sx="100000" sy="100000" flip="none" algn="tl"/>
          </a:blipFill>
        </p:spPr>
        <p:txBody>
          <a:bodyPr>
            <a:normAutofit fontScale="90000"/>
          </a:bodyPr>
          <a:lstStyle/>
          <a:p>
            <a:r>
              <a:rPr kumimoji="1" lang="ja-JP" altLang="en-US" sz="3600" dirty="0" smtClean="0">
                <a:latin typeface="+mn-ea"/>
                <a:ea typeface="+mn-ea"/>
              </a:rPr>
              <a:t>アンケートから結果から現制度の評価と課題</a:t>
            </a:r>
            <a:endParaRPr kumimoji="1" lang="ja-JP" altLang="en-US" sz="3600" dirty="0">
              <a:latin typeface="+mn-ea"/>
              <a:ea typeface="+mn-ea"/>
            </a:endParaRPr>
          </a:p>
        </p:txBody>
      </p:sp>
      <p:sp>
        <p:nvSpPr>
          <p:cNvPr id="6" name="コンテンツ プレースホルダー 5"/>
          <p:cNvSpPr>
            <a:spLocks noGrp="1"/>
          </p:cNvSpPr>
          <p:nvPr>
            <p:ph idx="1"/>
          </p:nvPr>
        </p:nvSpPr>
        <p:spPr>
          <a:xfrm>
            <a:off x="457200" y="1268760"/>
            <a:ext cx="8229600" cy="5472608"/>
          </a:xfrm>
          <a:solidFill>
            <a:schemeClr val="accent5">
              <a:lumMod val="20000"/>
              <a:lumOff val="80000"/>
            </a:schemeClr>
          </a:solidFill>
        </p:spPr>
        <p:txBody>
          <a:bodyPr>
            <a:normAutofit/>
          </a:bodyPr>
          <a:lstStyle/>
          <a:p>
            <a:pPr marL="0" indent="0">
              <a:buNone/>
            </a:pPr>
            <a:r>
              <a:rPr kumimoji="1" lang="ja-JP" altLang="en-US" sz="2400" dirty="0" smtClean="0"/>
              <a:t>①「医療事故調査制度」は国民・医療界に周知不足</a:t>
            </a:r>
            <a:endParaRPr kumimoji="1" lang="en-US" altLang="ja-JP" sz="2400" dirty="0" smtClean="0"/>
          </a:p>
          <a:p>
            <a:pPr marL="0" indent="0">
              <a:buNone/>
            </a:pPr>
            <a:r>
              <a:rPr lang="ja-JP" altLang="en-US" sz="2400" dirty="0" smtClean="0"/>
              <a:t>②遺族の、最初の相談先は該当の医療機関、なぜ医療機関は、</a:t>
            </a:r>
            <a:endParaRPr lang="en-US" altLang="ja-JP" sz="2400" dirty="0" smtClean="0"/>
          </a:p>
          <a:p>
            <a:pPr marL="0" indent="0">
              <a:buNone/>
            </a:pPr>
            <a:r>
              <a:rPr lang="ja-JP" altLang="en-US" sz="2400" dirty="0"/>
              <a:t>　</a:t>
            </a:r>
            <a:r>
              <a:rPr lang="ja-JP" altLang="en-US" sz="2400" dirty="0" smtClean="0"/>
              <a:t>　遺族と情報共有し、一緒に原因調査に臨めないのか？</a:t>
            </a:r>
            <a:endParaRPr lang="en-US" altLang="ja-JP" sz="2400" dirty="0" smtClean="0"/>
          </a:p>
          <a:p>
            <a:pPr marL="0" indent="0">
              <a:buNone/>
            </a:pPr>
            <a:r>
              <a:rPr lang="ja-JP" altLang="en-US" sz="2400" dirty="0"/>
              <a:t>③</a:t>
            </a:r>
            <a:r>
              <a:rPr lang="ja-JP" altLang="en-US" sz="2400" dirty="0" smtClean="0"/>
              <a:t>医療機関</a:t>
            </a:r>
            <a:r>
              <a:rPr lang="ja-JP" altLang="en-US" sz="2400" dirty="0"/>
              <a:t>管理者は</a:t>
            </a:r>
            <a:r>
              <a:rPr lang="ja-JP" altLang="en-US" sz="2400" dirty="0" smtClean="0"/>
              <a:t>、センター</a:t>
            </a:r>
            <a:r>
              <a:rPr lang="ja-JP" altLang="en-US" sz="2400" dirty="0"/>
              <a:t>へ</a:t>
            </a:r>
            <a:r>
              <a:rPr lang="ja-JP" altLang="en-US" sz="2400" dirty="0" smtClean="0"/>
              <a:t>届出について、何を恐れて</a:t>
            </a:r>
            <a:endParaRPr lang="en-US" altLang="ja-JP" sz="2400" dirty="0" smtClean="0"/>
          </a:p>
          <a:p>
            <a:pPr marL="0" indent="0">
              <a:buNone/>
            </a:pPr>
            <a:r>
              <a:rPr lang="ja-JP" altLang="en-US" sz="2400" dirty="0" smtClean="0"/>
              <a:t>　　いるのか？　　</a:t>
            </a:r>
            <a:r>
              <a:rPr lang="ja-JP" altLang="en-US" sz="2400" u="sng" dirty="0" smtClean="0"/>
              <a:t>②、③は調査分析</a:t>
            </a:r>
            <a:r>
              <a:rPr lang="ja-JP" altLang="en-US" sz="2400" u="sng" dirty="0"/>
              <a:t>と対策が</a:t>
            </a:r>
            <a:r>
              <a:rPr lang="ja-JP" altLang="en-US" sz="2400" u="sng" dirty="0" smtClean="0"/>
              <a:t>必要</a:t>
            </a:r>
            <a:endParaRPr lang="en-US" altLang="ja-JP" sz="2400" u="sng" dirty="0" smtClean="0"/>
          </a:p>
          <a:p>
            <a:pPr marL="0" indent="0">
              <a:buNone/>
            </a:pPr>
            <a:r>
              <a:rPr lang="ja-JP" altLang="en-US" sz="2400" dirty="0" smtClean="0"/>
              <a:t>④</a:t>
            </a:r>
            <a:r>
              <a:rPr lang="ja-JP" altLang="en-US" sz="2400" u="sng" dirty="0" smtClean="0"/>
              <a:t>センター</a:t>
            </a:r>
            <a:r>
              <a:rPr lang="ja-JP" altLang="en-US" sz="2400" u="sng" dirty="0"/>
              <a:t>調査</a:t>
            </a:r>
            <a:r>
              <a:rPr lang="ja-JP" altLang="en-US" sz="2400" u="sng" dirty="0" smtClean="0"/>
              <a:t>報告書が原因で紛争化した事例を知らない</a:t>
            </a:r>
            <a:endParaRPr lang="en-US" altLang="ja-JP" sz="2400" dirty="0" smtClean="0"/>
          </a:p>
          <a:p>
            <a:pPr marL="0" indent="0">
              <a:buNone/>
            </a:pPr>
            <a:r>
              <a:rPr lang="ja-JP" altLang="en-US" sz="2400" dirty="0"/>
              <a:t>　　</a:t>
            </a:r>
            <a:r>
              <a:rPr lang="ja-JP" altLang="en-US" sz="2400" dirty="0" smtClean="0"/>
              <a:t>事故原因究明、</a:t>
            </a:r>
            <a:r>
              <a:rPr lang="ja-JP" altLang="en-US" sz="2400" dirty="0"/>
              <a:t>再発</a:t>
            </a:r>
            <a:r>
              <a:rPr lang="ja-JP" altLang="en-US" sz="2400" dirty="0" smtClean="0"/>
              <a:t>防止は被害者の人権と尊厳の回復</a:t>
            </a:r>
            <a:endParaRPr lang="ja-JP" altLang="en-US" sz="2400" dirty="0"/>
          </a:p>
          <a:p>
            <a:pPr marL="0" indent="0">
              <a:buNone/>
            </a:pPr>
            <a:r>
              <a:rPr lang="ja-JP" altLang="en-US" sz="2400" dirty="0"/>
              <a:t>⑤</a:t>
            </a:r>
            <a:r>
              <a:rPr kumimoji="1" lang="ja-JP" altLang="en-US" sz="2400" dirty="0" smtClean="0"/>
              <a:t>医療機関がセンターへ届出すれば、センター調査の信頼性</a:t>
            </a:r>
            <a:endParaRPr kumimoji="1" lang="en-US" altLang="ja-JP" sz="2400" dirty="0" smtClean="0"/>
          </a:p>
          <a:p>
            <a:pPr marL="0" indent="0">
              <a:buNone/>
            </a:pPr>
            <a:r>
              <a:rPr lang="ja-JP" altLang="en-US" sz="2400" dirty="0"/>
              <a:t>　</a:t>
            </a:r>
            <a:r>
              <a:rPr lang="ja-JP" altLang="en-US" sz="2400" dirty="0" smtClean="0"/>
              <a:t>　</a:t>
            </a:r>
            <a:r>
              <a:rPr kumimoji="1" lang="ja-JP" altLang="en-US" sz="2400" dirty="0" smtClean="0"/>
              <a:t>が高い、再発防止に調査結果の公表は必要</a:t>
            </a:r>
            <a:endParaRPr kumimoji="1" lang="en-US" altLang="ja-JP" sz="2400" dirty="0" smtClean="0"/>
          </a:p>
          <a:p>
            <a:pPr marL="0" indent="0">
              <a:buNone/>
            </a:pPr>
            <a:r>
              <a:rPr lang="ja-JP" altLang="en-US" sz="2400" dirty="0" smtClean="0"/>
              <a:t>⑥医療事故調査時、病院勤務医の慢性的長時間労働につい</a:t>
            </a:r>
            <a:endParaRPr lang="en-US" altLang="ja-JP" sz="2400" dirty="0" smtClean="0"/>
          </a:p>
          <a:p>
            <a:pPr marL="0" indent="0">
              <a:buNone/>
            </a:pPr>
            <a:r>
              <a:rPr lang="ja-JP" altLang="en-US" sz="2400" dirty="0"/>
              <a:t>　</a:t>
            </a:r>
            <a:r>
              <a:rPr lang="ja-JP" altLang="en-US" sz="2400" dirty="0" smtClean="0"/>
              <a:t>　</a:t>
            </a:r>
            <a:r>
              <a:rPr lang="ja-JP" altLang="en-US" sz="2400" dirty="0" err="1" smtClean="0"/>
              <a:t>ても</a:t>
            </a:r>
            <a:r>
              <a:rPr lang="ja-JP" altLang="en-US" sz="2400" dirty="0" smtClean="0"/>
              <a:t>調査し、事故リスク軽減の検討が必要</a:t>
            </a:r>
            <a:endParaRPr lang="en-US" altLang="ja-JP" sz="2400" dirty="0" smtClean="0"/>
          </a:p>
          <a:p>
            <a:pPr marL="0" indent="0">
              <a:buNone/>
            </a:pPr>
            <a:r>
              <a:rPr lang="ja-JP" altLang="en-US" sz="2400" u="sng" dirty="0" smtClean="0">
                <a:solidFill>
                  <a:srgbClr val="FF0000"/>
                </a:solidFill>
              </a:rPr>
              <a:t>施行１０年を機に、厚労省は制度見直し検討会の立ち上げを！</a:t>
            </a:r>
            <a:endParaRPr lang="en-US" altLang="ja-JP" sz="2400" u="sng" dirty="0" smtClean="0">
              <a:solidFill>
                <a:srgbClr val="FF0000"/>
              </a:solidFill>
            </a:endParaRPr>
          </a:p>
          <a:p>
            <a:pPr marL="0" indent="0">
              <a:buNone/>
            </a:pPr>
            <a:endParaRPr lang="en-US" altLang="ja-JP" sz="2400" dirty="0" smtClean="0"/>
          </a:p>
        </p:txBody>
      </p:sp>
    </p:spTree>
    <p:extLst>
      <p:ext uri="{BB962C8B-B14F-4D97-AF65-F5344CB8AC3E}">
        <p14:creationId xmlns:p14="http://schemas.microsoft.com/office/powerpoint/2010/main" val="167172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864096"/>
          </a:xfrm>
          <a:blipFill>
            <a:blip r:embed="rId2"/>
            <a:tile tx="0" ty="0" sx="100000" sy="100000" flip="none" algn="tl"/>
          </a:blipFill>
          <a:ln w="3175">
            <a:solidFill>
              <a:schemeClr val="tx1"/>
            </a:solidFill>
          </a:ln>
          <a:effectLst>
            <a:outerShdw blurRad="63500" sx="102000" sy="102000" algn="ctr" rotWithShape="0">
              <a:prstClr val="black">
                <a:alpha val="40000"/>
              </a:prstClr>
            </a:outerShdw>
          </a:effectLst>
        </p:spPr>
        <p:txBody>
          <a:bodyPr>
            <a:normAutofit fontScale="90000"/>
          </a:bodyPr>
          <a:lstStyle/>
          <a:p>
            <a:pPr algn="l"/>
            <a:r>
              <a:rPr lang="en-US" altLang="ja-JP" sz="1800" b="1" dirty="0">
                <a:latin typeface="AR丸ゴシック体M" pitchFamily="49" charset="-128"/>
                <a:ea typeface="AR丸ゴシック体M" pitchFamily="49" charset="-128"/>
              </a:rPr>
              <a:t/>
            </a:r>
            <a:br>
              <a:rPr lang="en-US" altLang="ja-JP" sz="1800" b="1" dirty="0">
                <a:latin typeface="AR丸ゴシック体M" pitchFamily="49" charset="-128"/>
                <a:ea typeface="AR丸ゴシック体M" pitchFamily="49" charset="-128"/>
              </a:rPr>
            </a:br>
            <a:r>
              <a:rPr lang="en-US" altLang="ja-JP" sz="2700" b="1" dirty="0" smtClean="0">
                <a:latin typeface="AR丸ゴシック体M" pitchFamily="49" charset="-128"/>
                <a:ea typeface="AR丸ゴシック体M" pitchFamily="49" charset="-128"/>
              </a:rPr>
              <a:t>4-1</a:t>
            </a:r>
            <a:r>
              <a:rPr lang="ja-JP" altLang="en-US" sz="2700" b="1" dirty="0" smtClean="0">
                <a:latin typeface="AR丸ゴシック体M" pitchFamily="49" charset="-128"/>
                <a:ea typeface="AR丸ゴシック体M" pitchFamily="49" charset="-128"/>
              </a:rPr>
              <a:t>　</a:t>
            </a:r>
            <a:r>
              <a:rPr lang="ja-JP" altLang="en-US" sz="2200" b="1" dirty="0" smtClean="0">
                <a:latin typeface="AR丸ゴシック体M" pitchFamily="49" charset="-128"/>
                <a:ea typeface="AR丸ゴシック体M" pitchFamily="49" charset="-128"/>
              </a:rPr>
              <a:t>医療事故調査制度</a:t>
            </a:r>
            <a:r>
              <a:rPr lang="en-US" altLang="ja-JP" sz="2200" b="1" dirty="0" smtClean="0">
                <a:latin typeface="AR丸ゴシック体M" pitchFamily="49" charset="-128"/>
                <a:ea typeface="AR丸ゴシック体M" pitchFamily="49" charset="-128"/>
              </a:rPr>
              <a:t>8</a:t>
            </a:r>
            <a:r>
              <a:rPr lang="ja-JP" altLang="en-US" sz="2200" b="1" dirty="0" smtClean="0">
                <a:latin typeface="AR丸ゴシック体M" pitchFamily="49" charset="-128"/>
                <a:ea typeface="AR丸ゴシック体M" pitchFamily="49" charset="-128"/>
              </a:rPr>
              <a:t>年の現状</a:t>
            </a:r>
            <a:r>
              <a:rPr lang="en-US" altLang="ja-JP" b="1" dirty="0">
                <a:latin typeface="AR丸ゴシック体M" pitchFamily="49" charset="-128"/>
                <a:ea typeface="AR丸ゴシック体M" pitchFamily="49" charset="-128"/>
              </a:rPr>
              <a:t/>
            </a:r>
            <a:br>
              <a:rPr lang="en-US" altLang="ja-JP" b="1" dirty="0">
                <a:latin typeface="AR丸ゴシック体M" pitchFamily="49" charset="-128"/>
                <a:ea typeface="AR丸ゴシック体M" pitchFamily="49" charset="-128"/>
              </a:rPr>
            </a:br>
            <a:r>
              <a:rPr lang="ja-JP" altLang="en-US" sz="2700" b="1" dirty="0" smtClean="0">
                <a:latin typeface="AR丸ゴシック体M" pitchFamily="49" charset="-128"/>
                <a:ea typeface="AR丸ゴシック体M" pitchFamily="49" charset="-128"/>
              </a:rPr>
              <a:t>　　</a:t>
            </a:r>
            <a:r>
              <a:rPr lang="en-US" altLang="ja-JP" sz="2700" b="1" dirty="0" smtClean="0">
                <a:latin typeface="AR丸ゴシック体M" pitchFamily="49" charset="-128"/>
                <a:ea typeface="AR丸ゴシック体M" pitchFamily="49" charset="-128"/>
              </a:rPr>
              <a:t>2015</a:t>
            </a:r>
            <a:r>
              <a:rPr lang="ja-JP" altLang="en-US" sz="2700" b="1" dirty="0" smtClean="0">
                <a:latin typeface="AR丸ゴシック体M" pitchFamily="49" charset="-128"/>
                <a:ea typeface="AR丸ゴシック体M" pitchFamily="49" charset="-128"/>
              </a:rPr>
              <a:t>年発足から</a:t>
            </a:r>
            <a:r>
              <a:rPr lang="ja-JP" altLang="en-US" sz="2700" b="1" dirty="0">
                <a:latin typeface="AR丸ゴシック体M" pitchFamily="49" charset="-128"/>
                <a:ea typeface="AR丸ゴシック体M" pitchFamily="49" charset="-128"/>
              </a:rPr>
              <a:t>８</a:t>
            </a:r>
            <a:r>
              <a:rPr lang="ja-JP" altLang="en-US" sz="2700" b="1" dirty="0" smtClean="0">
                <a:latin typeface="AR丸ゴシック体M" pitchFamily="49" charset="-128"/>
                <a:ea typeface="AR丸ゴシック体M" pitchFamily="49" charset="-128"/>
              </a:rPr>
              <a:t>年　医療事故調査制度衰退化？</a:t>
            </a:r>
            <a:r>
              <a:rPr kumimoji="1" lang="en-US" altLang="ja-JP" sz="2700" dirty="0" smtClean="0">
                <a:latin typeface="AR丸ゴシック体M" pitchFamily="49" charset="-128"/>
                <a:ea typeface="AR丸ゴシック体M" pitchFamily="49" charset="-128"/>
              </a:rPr>
              <a:t/>
            </a:r>
            <a:br>
              <a:rPr kumimoji="1" lang="en-US" altLang="ja-JP" sz="2700" dirty="0" smtClean="0">
                <a:latin typeface="AR丸ゴシック体M" pitchFamily="49" charset="-128"/>
                <a:ea typeface="AR丸ゴシック体M" pitchFamily="49" charset="-128"/>
              </a:rPr>
            </a:br>
            <a:endParaRPr kumimoji="1" lang="ja-JP" altLang="en-US" sz="2700" b="1" dirty="0">
              <a:latin typeface="AR丸ゴシック体M" pitchFamily="49" charset="-128"/>
              <a:ea typeface="AR丸ゴシック体M" pitchFamily="49" charset="-128"/>
            </a:endParaRPr>
          </a:p>
        </p:txBody>
      </p:sp>
      <p:sp>
        <p:nvSpPr>
          <p:cNvPr id="3" name="コンテンツ プレースホルダー 2"/>
          <p:cNvSpPr>
            <a:spLocks noGrp="1"/>
          </p:cNvSpPr>
          <p:nvPr>
            <p:ph idx="1"/>
          </p:nvPr>
        </p:nvSpPr>
        <p:spPr>
          <a:xfrm>
            <a:off x="457200" y="1340768"/>
            <a:ext cx="8229600" cy="5328592"/>
          </a:xfrm>
          <a:noFill/>
          <a:ln w="9525">
            <a:solidFill>
              <a:schemeClr val="accent2">
                <a:lumMod val="20000"/>
                <a:lumOff val="80000"/>
              </a:schemeClr>
            </a:solidFill>
            <a:prstDash val="solid"/>
          </a:ln>
          <a:effectLst/>
        </p:spPr>
        <p:txBody>
          <a:bodyPr>
            <a:normAutofit fontScale="92500" lnSpcReduction="20000"/>
          </a:bodyPr>
          <a:lstStyle/>
          <a:p>
            <a:pPr marL="0" indent="0">
              <a:buNone/>
            </a:pPr>
            <a:r>
              <a:rPr lang="ja-JP" altLang="en-US" sz="2400" dirty="0">
                <a:latin typeface="AR丸ゴシック体M" pitchFamily="49" charset="-128"/>
                <a:ea typeface="AR丸ゴシック体M" pitchFamily="49" charset="-128"/>
              </a:rPr>
              <a:t> </a:t>
            </a:r>
            <a:r>
              <a:rPr lang="ja-JP" altLang="en-US" sz="2600" b="1" dirty="0" smtClean="0">
                <a:latin typeface="AR丸ゴシック体M" pitchFamily="49" charset="-128"/>
                <a:ea typeface="AR丸ゴシック体M" pitchFamily="49" charset="-128"/>
              </a:rPr>
              <a:t>予期せぬ死亡をセンターへ届出、再発防止に活かす制度</a:t>
            </a:r>
            <a:endParaRPr lang="en-US" altLang="ja-JP" sz="2600" b="1" dirty="0" smtClean="0">
              <a:latin typeface="AR丸ゴシック体M" pitchFamily="49" charset="-128"/>
              <a:ea typeface="AR丸ゴシック体M" pitchFamily="49" charset="-128"/>
            </a:endParaRPr>
          </a:p>
          <a:p>
            <a:pPr marL="0" indent="0">
              <a:buNone/>
            </a:pPr>
            <a:r>
              <a:rPr lang="ja-JP" altLang="en-US" sz="2600" b="1" dirty="0">
                <a:latin typeface="AR丸ゴシック体M" pitchFamily="49" charset="-128"/>
                <a:ea typeface="AR丸ゴシック体M" pitchFamily="49" charset="-128"/>
              </a:rPr>
              <a:t>　</a:t>
            </a:r>
            <a:r>
              <a:rPr lang="ja-JP" altLang="en-US" sz="2600" b="1" dirty="0" smtClean="0">
                <a:latin typeface="AR丸ゴシック体M" pitchFamily="49" charset="-128"/>
                <a:ea typeface="AR丸ゴシック体M" pitchFamily="49" charset="-128"/>
              </a:rPr>
              <a:t>医療事故原因調査、再発防止に遺族は大きな期待・・</a:t>
            </a:r>
            <a:endParaRPr lang="en-US" altLang="ja-JP" sz="2600" b="1" dirty="0" smtClean="0">
              <a:latin typeface="AR丸ゴシック体M" pitchFamily="49" charset="-128"/>
              <a:ea typeface="AR丸ゴシック体M" pitchFamily="49" charset="-128"/>
            </a:endParaRPr>
          </a:p>
          <a:p>
            <a:pPr marL="0" indent="0">
              <a:buNone/>
            </a:pPr>
            <a:endParaRPr lang="en-US" altLang="ja-JP" sz="1200" dirty="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ja-JP" altLang="en-US" sz="2400" u="sng" dirty="0" smtClean="0">
                <a:latin typeface="AR丸ゴシック体M" pitchFamily="49" charset="-128"/>
                <a:ea typeface="AR丸ゴシック体M" pitchFamily="49" charset="-128"/>
              </a:rPr>
              <a:t>厚労省の当初の見込み</a:t>
            </a:r>
            <a:r>
              <a:rPr lang="ja-JP" altLang="en-US" sz="2400" u="sng" dirty="0">
                <a:latin typeface="AR丸ゴシック体M" pitchFamily="49" charset="-128"/>
                <a:ea typeface="AR丸ゴシック体M" pitchFamily="49" charset="-128"/>
              </a:rPr>
              <a:t>（</a:t>
            </a:r>
            <a:r>
              <a:rPr lang="ja-JP" altLang="en-US" sz="2400" u="sng" dirty="0" smtClean="0">
                <a:latin typeface="AR丸ゴシック体M" pitchFamily="49" charset="-128"/>
                <a:ea typeface="AR丸ゴシック体M" pitchFamily="49" charset="-128"/>
              </a:rPr>
              <a:t>年間報告件数</a:t>
            </a:r>
            <a:r>
              <a:rPr lang="en-US" altLang="ja-JP" sz="2400" u="sng" dirty="0" smtClean="0">
                <a:latin typeface="AR丸ゴシック体M" pitchFamily="49" charset="-128"/>
                <a:ea typeface="AR丸ゴシック体M" pitchFamily="49" charset="-128"/>
              </a:rPr>
              <a:t>1300</a:t>
            </a:r>
            <a:r>
              <a:rPr lang="ja-JP" altLang="en-US" sz="2400" u="sng" dirty="0" smtClean="0">
                <a:latin typeface="AR丸ゴシック体M" pitchFamily="49" charset="-128"/>
                <a:ea typeface="AR丸ゴシック体M" pitchFamily="49" charset="-128"/>
              </a:rPr>
              <a:t>～</a:t>
            </a:r>
            <a:r>
              <a:rPr lang="en-US" altLang="ja-JP" sz="2400" u="sng" dirty="0" smtClean="0">
                <a:latin typeface="AR丸ゴシック体M" pitchFamily="49" charset="-128"/>
                <a:ea typeface="AR丸ゴシック体M" pitchFamily="49" charset="-128"/>
              </a:rPr>
              <a:t>2000</a:t>
            </a:r>
            <a:r>
              <a:rPr lang="ja-JP" altLang="en-US" sz="2400" u="sng" dirty="0" smtClean="0">
                <a:latin typeface="AR丸ゴシック体M" pitchFamily="49" charset="-128"/>
                <a:ea typeface="AR丸ゴシック体M" pitchFamily="49" charset="-128"/>
              </a:rPr>
              <a:t>件）</a:t>
            </a:r>
            <a:endParaRPr lang="en-US" altLang="ja-JP" sz="2400" u="sng"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1</a:t>
            </a:r>
            <a:r>
              <a:rPr lang="ja-JP" altLang="en-US" sz="2400" dirty="0" smtClean="0">
                <a:latin typeface="AR丸ゴシック体M" pitchFamily="49" charset="-128"/>
                <a:ea typeface="AR丸ゴシック体M" pitchFamily="49" charset="-128"/>
              </a:rPr>
              <a:t>年目　</a:t>
            </a:r>
            <a:r>
              <a:rPr lang="en-US" altLang="ja-JP" sz="2400" dirty="0" smtClean="0">
                <a:latin typeface="AR丸ゴシック体M" pitchFamily="49" charset="-128"/>
                <a:ea typeface="AR丸ゴシック体M" pitchFamily="49" charset="-128"/>
              </a:rPr>
              <a:t>2015</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10</a:t>
            </a:r>
            <a:r>
              <a:rPr lang="ja-JP" altLang="en-US" sz="2400" dirty="0" smtClean="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2016</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9</a:t>
            </a:r>
            <a:r>
              <a:rPr lang="ja-JP" altLang="en-US" sz="2400" dirty="0" smtClean="0">
                <a:latin typeface="AR丸ゴシック体M" pitchFamily="49" charset="-128"/>
                <a:ea typeface="AR丸ゴシック体M" pitchFamily="49" charset="-128"/>
              </a:rPr>
              <a:t>月　</a:t>
            </a:r>
            <a:r>
              <a:rPr lang="en-US" altLang="ja-JP" sz="2400" dirty="0" smtClean="0">
                <a:solidFill>
                  <a:srgbClr val="FF0000"/>
                </a:solidFill>
                <a:latin typeface="AR丸ゴシック体M" pitchFamily="49" charset="-128"/>
                <a:ea typeface="AR丸ゴシック体M" pitchFamily="49" charset="-128"/>
              </a:rPr>
              <a:t>388</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32.3</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a:t>
            </a:r>
            <a:r>
              <a:rPr lang="ja-JP" altLang="en-US" sz="2400" dirty="0" smtClean="0">
                <a:latin typeface="AR丸ゴシック体M" pitchFamily="49" charset="-128"/>
                <a:ea typeface="AR丸ゴシック体M" pitchFamily="49" charset="-128"/>
              </a:rPr>
              <a:t>月）</a:t>
            </a:r>
            <a:endParaRPr lang="en-US" altLang="ja-JP" sz="2400"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2</a:t>
            </a:r>
            <a:r>
              <a:rPr lang="ja-JP" altLang="en-US" sz="2400" dirty="0" smtClean="0">
                <a:latin typeface="AR丸ゴシック体M" pitchFamily="49" charset="-128"/>
                <a:ea typeface="AR丸ゴシック体M" pitchFamily="49" charset="-128"/>
              </a:rPr>
              <a:t>年目　</a:t>
            </a:r>
            <a:r>
              <a:rPr lang="en-US" altLang="ja-JP" sz="2400" dirty="0" smtClean="0">
                <a:latin typeface="AR丸ゴシック体M" pitchFamily="49" charset="-128"/>
                <a:ea typeface="AR丸ゴシック体M" pitchFamily="49" charset="-128"/>
              </a:rPr>
              <a:t>2016</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10</a:t>
            </a:r>
            <a:r>
              <a:rPr lang="ja-JP" altLang="en-US" sz="2400" dirty="0" smtClean="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2017</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9</a:t>
            </a:r>
            <a:r>
              <a:rPr lang="ja-JP" altLang="en-US" sz="2400" dirty="0" smtClean="0">
                <a:latin typeface="AR丸ゴシック体M" pitchFamily="49" charset="-128"/>
                <a:ea typeface="AR丸ゴシック体M" pitchFamily="49" charset="-128"/>
              </a:rPr>
              <a:t>月　</a:t>
            </a:r>
            <a:r>
              <a:rPr lang="en-US" altLang="ja-JP" sz="2400" dirty="0" smtClean="0">
                <a:solidFill>
                  <a:srgbClr val="FF0000"/>
                </a:solidFill>
                <a:latin typeface="AR丸ゴシック体M" pitchFamily="49" charset="-128"/>
                <a:ea typeface="AR丸ゴシック体M" pitchFamily="49" charset="-128"/>
              </a:rPr>
              <a:t>363</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30.3</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a:t>
            </a:r>
            <a:r>
              <a:rPr lang="ja-JP" altLang="en-US" sz="2400" dirty="0" smtClean="0">
                <a:latin typeface="AR丸ゴシック体M" pitchFamily="49" charset="-128"/>
                <a:ea typeface="AR丸ゴシック体M" pitchFamily="49" charset="-128"/>
              </a:rPr>
              <a:t>月）</a:t>
            </a:r>
            <a:endParaRPr lang="en-US" altLang="ja-JP" sz="2400"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3</a:t>
            </a:r>
            <a:r>
              <a:rPr lang="ja-JP" altLang="en-US" sz="2400" dirty="0" smtClean="0">
                <a:latin typeface="AR丸ゴシック体M" pitchFamily="49" charset="-128"/>
                <a:ea typeface="AR丸ゴシック体M" pitchFamily="49" charset="-128"/>
              </a:rPr>
              <a:t>年目　</a:t>
            </a:r>
            <a:r>
              <a:rPr lang="en-US" altLang="ja-JP" sz="2400" dirty="0" smtClean="0">
                <a:latin typeface="AR丸ゴシック体M" pitchFamily="49" charset="-128"/>
                <a:ea typeface="AR丸ゴシック体M" pitchFamily="49" charset="-128"/>
              </a:rPr>
              <a:t>2017</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10</a:t>
            </a:r>
            <a:r>
              <a:rPr lang="ja-JP" altLang="en-US" sz="2400" dirty="0" smtClean="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2018</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9</a:t>
            </a:r>
            <a:r>
              <a:rPr lang="ja-JP" altLang="en-US" sz="2400" dirty="0" smtClean="0">
                <a:latin typeface="AR丸ゴシック体M" pitchFamily="49" charset="-128"/>
                <a:ea typeface="AR丸ゴシック体M" pitchFamily="49" charset="-128"/>
              </a:rPr>
              <a:t>月　</a:t>
            </a:r>
            <a:r>
              <a:rPr lang="en-US" altLang="ja-JP" sz="2400" dirty="0" smtClean="0">
                <a:solidFill>
                  <a:srgbClr val="FF0000"/>
                </a:solidFill>
                <a:latin typeface="AR丸ゴシック体M" pitchFamily="49" charset="-128"/>
                <a:ea typeface="AR丸ゴシック体M" pitchFamily="49" charset="-128"/>
              </a:rPr>
              <a:t>378</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31.5</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a:t>
            </a:r>
            <a:r>
              <a:rPr lang="ja-JP" altLang="en-US" sz="2400" dirty="0" smtClean="0">
                <a:latin typeface="AR丸ゴシック体M" pitchFamily="49" charset="-128"/>
                <a:ea typeface="AR丸ゴシック体M" pitchFamily="49" charset="-128"/>
              </a:rPr>
              <a:t>月）</a:t>
            </a:r>
            <a:endParaRPr lang="en-US" altLang="ja-JP" sz="2400"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4</a:t>
            </a:r>
            <a:r>
              <a:rPr lang="ja-JP" altLang="en-US" sz="2400" dirty="0" smtClean="0">
                <a:latin typeface="AR丸ゴシック体M" pitchFamily="49" charset="-128"/>
                <a:ea typeface="AR丸ゴシック体M" pitchFamily="49" charset="-128"/>
              </a:rPr>
              <a:t>年目　</a:t>
            </a:r>
            <a:r>
              <a:rPr lang="en-US" altLang="ja-JP" sz="2400" dirty="0" smtClean="0">
                <a:latin typeface="AR丸ゴシック体M" pitchFamily="49" charset="-128"/>
                <a:ea typeface="AR丸ゴシック体M" pitchFamily="49" charset="-128"/>
              </a:rPr>
              <a:t>2018</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10</a:t>
            </a:r>
            <a:r>
              <a:rPr lang="ja-JP" altLang="en-US" sz="2400" dirty="0" smtClean="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2019</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9</a:t>
            </a:r>
            <a:r>
              <a:rPr lang="ja-JP" altLang="en-US" sz="2400" dirty="0" smtClean="0">
                <a:latin typeface="AR丸ゴシック体M" pitchFamily="49" charset="-128"/>
                <a:ea typeface="AR丸ゴシック体M" pitchFamily="49" charset="-128"/>
              </a:rPr>
              <a:t>月　</a:t>
            </a:r>
            <a:r>
              <a:rPr lang="en-US" altLang="ja-JP" sz="2400" dirty="0" smtClean="0">
                <a:solidFill>
                  <a:srgbClr val="FF0000"/>
                </a:solidFill>
                <a:latin typeface="AR丸ゴシック体M" pitchFamily="49" charset="-128"/>
                <a:ea typeface="AR丸ゴシック体M" pitchFamily="49" charset="-128"/>
              </a:rPr>
              <a:t>371</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30.9</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a:t>
            </a:r>
            <a:r>
              <a:rPr lang="ja-JP" altLang="en-US" sz="2400" dirty="0" smtClean="0">
                <a:latin typeface="AR丸ゴシック体M" pitchFamily="49" charset="-128"/>
                <a:ea typeface="AR丸ゴシック体M" pitchFamily="49" charset="-128"/>
              </a:rPr>
              <a:t>月）</a:t>
            </a:r>
            <a:endParaRPr lang="en-US" altLang="ja-JP" sz="2400"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5</a:t>
            </a:r>
            <a:r>
              <a:rPr lang="ja-JP" altLang="en-US" sz="2400" dirty="0" smtClean="0">
                <a:latin typeface="AR丸ゴシック体M" pitchFamily="49" charset="-128"/>
                <a:ea typeface="AR丸ゴシック体M" pitchFamily="49" charset="-128"/>
              </a:rPr>
              <a:t>年目　</a:t>
            </a:r>
            <a:r>
              <a:rPr lang="en-US" altLang="ja-JP" sz="2400" dirty="0" smtClean="0">
                <a:latin typeface="AR丸ゴシック体M" pitchFamily="49" charset="-128"/>
                <a:ea typeface="AR丸ゴシック体M" pitchFamily="49" charset="-128"/>
              </a:rPr>
              <a:t>2019</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10</a:t>
            </a:r>
            <a:r>
              <a:rPr lang="ja-JP" altLang="en-US" sz="2400" dirty="0" smtClean="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2020</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9</a:t>
            </a:r>
            <a:r>
              <a:rPr lang="ja-JP" altLang="en-US" sz="2400" dirty="0" smtClean="0">
                <a:latin typeface="AR丸ゴシック体M" pitchFamily="49" charset="-128"/>
                <a:ea typeface="AR丸ゴシック体M" pitchFamily="49" charset="-128"/>
              </a:rPr>
              <a:t>月　</a:t>
            </a:r>
            <a:r>
              <a:rPr lang="en-US" altLang="ja-JP" sz="2400" dirty="0" smtClean="0">
                <a:solidFill>
                  <a:srgbClr val="FF0000"/>
                </a:solidFill>
                <a:latin typeface="AR丸ゴシック体M" pitchFamily="49" charset="-128"/>
                <a:ea typeface="AR丸ゴシック体M" pitchFamily="49" charset="-128"/>
              </a:rPr>
              <a:t>347</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28.9</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a:t>
            </a:r>
            <a:r>
              <a:rPr lang="ja-JP" altLang="en-US" sz="2400" dirty="0" smtClean="0">
                <a:latin typeface="AR丸ゴシック体M" pitchFamily="49" charset="-128"/>
                <a:ea typeface="AR丸ゴシック体M" pitchFamily="49" charset="-128"/>
              </a:rPr>
              <a:t>月）</a:t>
            </a:r>
            <a:endParaRPr lang="en-US" altLang="ja-JP" sz="2400"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6</a:t>
            </a:r>
            <a:r>
              <a:rPr lang="ja-JP" altLang="en-US" sz="2400" dirty="0" smtClean="0">
                <a:latin typeface="AR丸ゴシック体M" pitchFamily="49" charset="-128"/>
                <a:ea typeface="AR丸ゴシック体M" pitchFamily="49" charset="-128"/>
              </a:rPr>
              <a:t>年目　</a:t>
            </a:r>
            <a:r>
              <a:rPr lang="en-US" altLang="ja-JP" sz="2400" dirty="0" smtClean="0">
                <a:latin typeface="AR丸ゴシック体M" pitchFamily="49" charset="-128"/>
                <a:ea typeface="AR丸ゴシック体M" pitchFamily="49" charset="-128"/>
              </a:rPr>
              <a:t>2020</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10</a:t>
            </a:r>
            <a:r>
              <a:rPr lang="ja-JP" altLang="en-US" sz="2400" dirty="0" smtClean="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2021</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9</a:t>
            </a:r>
            <a:r>
              <a:rPr lang="ja-JP" altLang="en-US" sz="2400" dirty="0" smtClean="0">
                <a:latin typeface="AR丸ゴシック体M" pitchFamily="49" charset="-128"/>
                <a:ea typeface="AR丸ゴシック体M" pitchFamily="49" charset="-128"/>
              </a:rPr>
              <a:t>月　</a:t>
            </a:r>
            <a:r>
              <a:rPr lang="en-US" altLang="ja-JP" sz="2400" dirty="0" smtClean="0">
                <a:solidFill>
                  <a:srgbClr val="FF0000"/>
                </a:solidFill>
                <a:latin typeface="AR丸ゴシック体M" pitchFamily="49" charset="-128"/>
                <a:ea typeface="AR丸ゴシック体M" pitchFamily="49" charset="-128"/>
              </a:rPr>
              <a:t>327</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27.3</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a:t>
            </a:r>
            <a:r>
              <a:rPr lang="ja-JP" altLang="en-US" sz="2400" dirty="0" smtClean="0">
                <a:latin typeface="AR丸ゴシック体M" pitchFamily="49" charset="-128"/>
                <a:ea typeface="AR丸ゴシック体M" pitchFamily="49" charset="-128"/>
              </a:rPr>
              <a:t>月）</a:t>
            </a:r>
            <a:endParaRPr lang="en-US" altLang="ja-JP" sz="2400"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7</a:t>
            </a:r>
            <a:r>
              <a:rPr lang="ja-JP" altLang="en-US" sz="2400" dirty="0" smtClean="0">
                <a:latin typeface="AR丸ゴシック体M" pitchFamily="49" charset="-128"/>
                <a:ea typeface="AR丸ゴシック体M" pitchFamily="49" charset="-128"/>
              </a:rPr>
              <a:t>年目　</a:t>
            </a:r>
            <a:r>
              <a:rPr lang="en-US" altLang="ja-JP" sz="2400" dirty="0" smtClean="0">
                <a:latin typeface="AR丸ゴシック体M" pitchFamily="49" charset="-128"/>
                <a:ea typeface="AR丸ゴシック体M" pitchFamily="49" charset="-128"/>
              </a:rPr>
              <a:t>2021</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10</a:t>
            </a:r>
            <a:r>
              <a:rPr lang="ja-JP" altLang="en-US" sz="2400" dirty="0" smtClean="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2022</a:t>
            </a:r>
            <a:r>
              <a:rPr lang="ja-JP" altLang="en-US" sz="2400" dirty="0" smtClean="0">
                <a:latin typeface="AR丸ゴシック体M" pitchFamily="49" charset="-128"/>
                <a:ea typeface="AR丸ゴシック体M" pitchFamily="49" charset="-128"/>
              </a:rPr>
              <a:t>年</a:t>
            </a:r>
            <a:r>
              <a:rPr lang="en-US" altLang="ja-JP" sz="2400" dirty="0">
                <a:latin typeface="AR丸ゴシック体M" pitchFamily="49" charset="-128"/>
                <a:ea typeface="AR丸ゴシック体M" pitchFamily="49" charset="-128"/>
              </a:rPr>
              <a:t>9</a:t>
            </a:r>
            <a:r>
              <a:rPr lang="ja-JP" altLang="en-US" sz="2400" dirty="0" smtClean="0">
                <a:latin typeface="AR丸ゴシック体M" pitchFamily="49" charset="-128"/>
                <a:ea typeface="AR丸ゴシック体M" pitchFamily="49" charset="-128"/>
              </a:rPr>
              <a:t>月　</a:t>
            </a:r>
            <a:r>
              <a:rPr lang="en-US" altLang="ja-JP" sz="2400" dirty="0">
                <a:latin typeface="AR丸ゴシック体M" pitchFamily="49" charset="-128"/>
                <a:ea typeface="AR丸ゴシック体M" pitchFamily="49" charset="-128"/>
              </a:rPr>
              <a:t>277</a:t>
            </a:r>
            <a:r>
              <a:rPr lang="ja-JP" altLang="en-US" sz="2400" dirty="0" smtClean="0">
                <a:latin typeface="AR丸ゴシック体M" pitchFamily="49" charset="-128"/>
                <a:ea typeface="AR丸ゴシック体M" pitchFamily="49" charset="-128"/>
              </a:rPr>
              <a:t>件（</a:t>
            </a:r>
            <a:r>
              <a:rPr lang="en-US" altLang="ja-JP" sz="2400" dirty="0" smtClean="0">
                <a:solidFill>
                  <a:srgbClr val="FF0000"/>
                </a:solidFill>
                <a:latin typeface="AR丸ゴシック体M" pitchFamily="49" charset="-128"/>
                <a:ea typeface="AR丸ゴシック体M" pitchFamily="49" charset="-128"/>
              </a:rPr>
              <a:t>23.1</a:t>
            </a:r>
            <a:r>
              <a:rPr lang="ja-JP" altLang="en-US" sz="2400" dirty="0" smtClean="0">
                <a:latin typeface="AR丸ゴシック体M" pitchFamily="49" charset="-128"/>
                <a:ea typeface="AR丸ゴシック体M" pitchFamily="49" charset="-128"/>
              </a:rPr>
              <a:t>件</a:t>
            </a:r>
            <a:r>
              <a:rPr lang="en-US" altLang="ja-JP" sz="2400" dirty="0" smtClean="0">
                <a:latin typeface="AR丸ゴシック体M" pitchFamily="49" charset="-128"/>
                <a:ea typeface="AR丸ゴシック体M" pitchFamily="49" charset="-128"/>
              </a:rPr>
              <a:t>/</a:t>
            </a:r>
            <a:r>
              <a:rPr lang="ja-JP" altLang="en-US" sz="2400" dirty="0" smtClean="0">
                <a:latin typeface="AR丸ゴシック体M" pitchFamily="49" charset="-128"/>
                <a:ea typeface="AR丸ゴシック体M" pitchFamily="49" charset="-128"/>
              </a:rPr>
              <a:t>月）</a:t>
            </a:r>
            <a:endParaRPr lang="en-US" altLang="ja-JP" sz="2400" dirty="0" smtClean="0">
              <a:latin typeface="AR丸ゴシック体M" pitchFamily="49" charset="-128"/>
              <a:ea typeface="AR丸ゴシック体M" pitchFamily="49" charset="-128"/>
            </a:endParaRPr>
          </a:p>
          <a:p>
            <a:pPr marL="0" indent="0">
              <a:buNone/>
            </a:pPr>
            <a:r>
              <a:rPr lang="ja-JP" altLang="en-US" sz="2400" dirty="0" smtClean="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8</a:t>
            </a:r>
            <a:r>
              <a:rPr lang="ja-JP" altLang="en-US" sz="2400" dirty="0" smtClean="0">
                <a:latin typeface="AR丸ゴシック体M" pitchFamily="49" charset="-128"/>
                <a:ea typeface="AR丸ゴシック体M" pitchFamily="49" charset="-128"/>
              </a:rPr>
              <a:t>年目</a:t>
            </a:r>
            <a:r>
              <a:rPr lang="ja-JP" altLang="en-US" sz="2400" dirty="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2022</a:t>
            </a:r>
            <a:r>
              <a:rPr lang="ja-JP" altLang="en-US" sz="2400" dirty="0" smtClean="0">
                <a:latin typeface="AR丸ゴシック体M" pitchFamily="49" charset="-128"/>
                <a:ea typeface="AR丸ゴシック体M" pitchFamily="49" charset="-128"/>
              </a:rPr>
              <a:t>年</a:t>
            </a:r>
            <a:r>
              <a:rPr lang="en-US" altLang="ja-JP" sz="2400" dirty="0">
                <a:latin typeface="AR丸ゴシック体M" pitchFamily="49" charset="-128"/>
                <a:ea typeface="AR丸ゴシック体M" pitchFamily="49" charset="-128"/>
              </a:rPr>
              <a:t>10</a:t>
            </a:r>
            <a:r>
              <a:rPr lang="ja-JP" altLang="en-US" sz="2400" dirty="0">
                <a:latin typeface="AR丸ゴシック体M" pitchFamily="49" charset="-128"/>
                <a:ea typeface="AR丸ゴシック体M" pitchFamily="49" charset="-128"/>
              </a:rPr>
              <a:t>月～</a:t>
            </a:r>
            <a:r>
              <a:rPr lang="en-US" altLang="ja-JP" sz="2400" dirty="0" smtClean="0">
                <a:latin typeface="AR丸ゴシック体M" pitchFamily="49" charset="-128"/>
                <a:ea typeface="AR丸ゴシック体M" pitchFamily="49" charset="-128"/>
              </a:rPr>
              <a:t>2023</a:t>
            </a:r>
            <a:r>
              <a:rPr lang="ja-JP" altLang="en-US" sz="2400" dirty="0" smtClean="0">
                <a:latin typeface="AR丸ゴシック体M" pitchFamily="49" charset="-128"/>
                <a:ea typeface="AR丸ゴシック体M" pitchFamily="49" charset="-128"/>
              </a:rPr>
              <a:t>年</a:t>
            </a:r>
            <a:r>
              <a:rPr lang="en-US" altLang="ja-JP" sz="2400" dirty="0" smtClean="0">
                <a:latin typeface="AR丸ゴシック体M" pitchFamily="49" charset="-128"/>
                <a:ea typeface="AR丸ゴシック体M" pitchFamily="49" charset="-128"/>
              </a:rPr>
              <a:t>2</a:t>
            </a:r>
            <a:r>
              <a:rPr lang="ja-JP" altLang="en-US" sz="2400" dirty="0" smtClean="0">
                <a:latin typeface="AR丸ゴシック体M" pitchFamily="49" charset="-128"/>
                <a:ea typeface="AR丸ゴシック体M" pitchFamily="49" charset="-128"/>
              </a:rPr>
              <a:t>月</a:t>
            </a:r>
            <a:r>
              <a:rPr lang="ja-JP" altLang="en-US" sz="2400" dirty="0">
                <a:latin typeface="AR丸ゴシック体M" pitchFamily="49" charset="-128"/>
                <a:ea typeface="AR丸ゴシック体M" pitchFamily="49" charset="-128"/>
              </a:rPr>
              <a:t>　</a:t>
            </a:r>
            <a:r>
              <a:rPr lang="en-US" altLang="ja-JP" sz="2400" dirty="0" smtClean="0">
                <a:latin typeface="AR丸ゴシック体M" pitchFamily="49" charset="-128"/>
                <a:ea typeface="AR丸ゴシック体M" pitchFamily="49" charset="-128"/>
              </a:rPr>
              <a:t>155</a:t>
            </a:r>
            <a:r>
              <a:rPr lang="ja-JP" altLang="en-US" sz="2400" dirty="0" smtClean="0">
                <a:latin typeface="AR丸ゴシック体M" pitchFamily="49" charset="-128"/>
                <a:ea typeface="AR丸ゴシック体M" pitchFamily="49" charset="-128"/>
              </a:rPr>
              <a:t>件（</a:t>
            </a:r>
            <a:r>
              <a:rPr lang="en-US" altLang="ja-JP" sz="2400" dirty="0" smtClean="0">
                <a:solidFill>
                  <a:srgbClr val="FF0000"/>
                </a:solidFill>
                <a:latin typeface="AR丸ゴシック体M" pitchFamily="49" charset="-128"/>
                <a:ea typeface="AR丸ゴシック体M" pitchFamily="49" charset="-128"/>
              </a:rPr>
              <a:t>31.0</a:t>
            </a:r>
            <a:r>
              <a:rPr lang="ja-JP" altLang="en-US" sz="2400" dirty="0" smtClean="0">
                <a:latin typeface="AR丸ゴシック体M" pitchFamily="49" charset="-128"/>
                <a:ea typeface="AR丸ゴシック体M" pitchFamily="49" charset="-128"/>
              </a:rPr>
              <a:t>件</a:t>
            </a:r>
            <a:r>
              <a:rPr lang="en-US" altLang="ja-JP" sz="2400" dirty="0">
                <a:latin typeface="AR丸ゴシック体M" pitchFamily="49" charset="-128"/>
                <a:ea typeface="AR丸ゴシック体M" pitchFamily="49" charset="-128"/>
              </a:rPr>
              <a:t>/</a:t>
            </a:r>
            <a:r>
              <a:rPr lang="ja-JP" altLang="en-US" sz="2400" dirty="0">
                <a:latin typeface="AR丸ゴシック体M" pitchFamily="49" charset="-128"/>
                <a:ea typeface="AR丸ゴシック体M" pitchFamily="49" charset="-128"/>
              </a:rPr>
              <a:t>月</a:t>
            </a:r>
            <a:r>
              <a:rPr lang="ja-JP" altLang="en-US" sz="2400" dirty="0" smtClean="0">
                <a:latin typeface="AR丸ゴシック体M" pitchFamily="49" charset="-128"/>
                <a:ea typeface="AR丸ゴシック体M" pitchFamily="49" charset="-128"/>
              </a:rPr>
              <a:t>）</a:t>
            </a:r>
            <a:endParaRPr lang="en-US" altLang="ja-JP" sz="2400" dirty="0" smtClean="0">
              <a:latin typeface="AR丸ゴシック体M" pitchFamily="49" charset="-128"/>
              <a:ea typeface="AR丸ゴシック体M" pitchFamily="49" charset="-128"/>
            </a:endParaRPr>
          </a:p>
          <a:p>
            <a:pPr marL="0" indent="0">
              <a:buNone/>
            </a:pPr>
            <a:endParaRPr lang="en-US" altLang="ja-JP" sz="1000" b="1" dirty="0">
              <a:latin typeface="AR P丸ゴシック体M" pitchFamily="50" charset="-128"/>
              <a:ea typeface="AR P丸ゴシック体M" pitchFamily="50" charset="-128"/>
            </a:endParaRPr>
          </a:p>
          <a:p>
            <a:pPr marL="0" indent="0">
              <a:buNone/>
            </a:pPr>
            <a:r>
              <a:rPr lang="ja-JP" altLang="en-US" sz="1900" b="1" dirty="0" smtClean="0">
                <a:latin typeface="AR P丸ゴシック体M" pitchFamily="50" charset="-128"/>
                <a:ea typeface="AR P丸ゴシック体M" pitchFamily="50" charset="-128"/>
              </a:rPr>
              <a:t>　　</a:t>
            </a:r>
            <a:r>
              <a:rPr lang="ja-JP" altLang="en-US" sz="2800" b="1" dirty="0" smtClean="0">
                <a:latin typeface="AR P丸ゴシック体M" pitchFamily="50" charset="-128"/>
                <a:ea typeface="AR P丸ゴシック体M" pitchFamily="50" charset="-128"/>
              </a:rPr>
              <a:t>しかし、せっかくの制度が</a:t>
            </a:r>
            <a:r>
              <a:rPr lang="ja-JP" altLang="en-US" sz="2800" b="1" dirty="0">
                <a:latin typeface="AR P丸ゴシック体M" pitchFamily="50" charset="-128"/>
                <a:ea typeface="AR P丸ゴシック体M" pitchFamily="50" charset="-128"/>
              </a:rPr>
              <a:t>徐々に</a:t>
            </a:r>
            <a:r>
              <a:rPr lang="ja-JP" altLang="en-US" sz="2800" b="1" dirty="0" smtClean="0">
                <a:latin typeface="AR P丸ゴシック体M" pitchFamily="50" charset="-128"/>
                <a:ea typeface="AR P丸ゴシック体M" pitchFamily="50" charset="-128"/>
              </a:rPr>
              <a:t>衰退の危機！</a:t>
            </a:r>
            <a:endParaRPr lang="en-US" altLang="ja-JP" sz="2800" b="1" dirty="0" smtClean="0">
              <a:solidFill>
                <a:srgbClr val="FF0000"/>
              </a:solidFill>
              <a:latin typeface="AR P丸ゴシック体M" pitchFamily="50" charset="-128"/>
              <a:ea typeface="AR P丸ゴシック体M" pitchFamily="50" charset="-128"/>
            </a:endParaRPr>
          </a:p>
          <a:p>
            <a:pPr marL="0" indent="0">
              <a:buNone/>
            </a:pPr>
            <a:endParaRPr lang="en-US" altLang="ja-JP" sz="1000" b="1" dirty="0" smtClean="0">
              <a:latin typeface="AR P丸ゴシック体M" pitchFamily="50" charset="-128"/>
              <a:ea typeface="AR P丸ゴシック体M" pitchFamily="50" charset="-128"/>
            </a:endParaRPr>
          </a:p>
          <a:p>
            <a:pPr marL="0" indent="0">
              <a:buNone/>
            </a:pPr>
            <a:r>
              <a:rPr lang="ja-JP" altLang="en-US" sz="2400" b="1" dirty="0">
                <a:latin typeface="AR P丸ゴシック体M" pitchFamily="50" charset="-128"/>
                <a:ea typeface="AR P丸ゴシック体M" pitchFamily="50" charset="-128"/>
              </a:rPr>
              <a:t>　</a:t>
            </a:r>
            <a:r>
              <a:rPr lang="ja-JP" altLang="en-US" sz="2400" b="1" dirty="0" smtClean="0">
                <a:latin typeface="AR P丸ゴシック体M" pitchFamily="50" charset="-128"/>
                <a:ea typeface="AR P丸ゴシック体M" pitchFamily="50" charset="-128"/>
              </a:rPr>
              <a:t>病院管理者の自律性のみに依拠するだけでは、育たない！</a:t>
            </a:r>
            <a:endParaRPr lang="en-US" altLang="ja-JP" sz="2400" b="1" dirty="0">
              <a:latin typeface="AR P丸ゴシック体M" pitchFamily="50" charset="-128"/>
              <a:ea typeface="AR P丸ゴシック体M" pitchFamily="50" charset="-128"/>
            </a:endParaRPr>
          </a:p>
        </p:txBody>
      </p:sp>
    </p:spTree>
    <p:extLst>
      <p:ext uri="{BB962C8B-B14F-4D97-AF65-F5344CB8AC3E}">
        <p14:creationId xmlns:p14="http://schemas.microsoft.com/office/powerpoint/2010/main" val="323264456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786210"/>
          </a:xfrm>
          <a:blipFill>
            <a:blip r:embed="rId2"/>
            <a:tile tx="0" ty="0" sx="100000" sy="100000" flip="none" algn="tl"/>
          </a:blipFill>
        </p:spPr>
        <p:txBody>
          <a:bodyPr>
            <a:normAutofit/>
          </a:bodyPr>
          <a:lstStyle/>
          <a:p>
            <a:pPr algn="l"/>
            <a:r>
              <a:rPr lang="ja-JP" altLang="en-US" sz="2400" dirty="0">
                <a:effectLst>
                  <a:outerShdw blurRad="38100" dist="38100" dir="2700000" algn="tl">
                    <a:srgbClr val="000000">
                      <a:alpha val="43137"/>
                    </a:srgbClr>
                  </a:outerShdw>
                </a:effectLst>
                <a:latin typeface="AR P丸ゴシック体M" pitchFamily="50" charset="-128"/>
                <a:ea typeface="AR P丸ゴシック体M" pitchFamily="50" charset="-128"/>
              </a:rPr>
              <a:t>　</a:t>
            </a:r>
            <a:r>
              <a:rPr lang="ja-JP" altLang="en-US" sz="24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　　　医療事故再発防止、調査制度改革へ</a:t>
            </a:r>
            <a:r>
              <a:rPr lang="en-US" altLang="ja-JP" sz="24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
            </a:r>
            <a:br>
              <a:rPr lang="en-US" altLang="ja-JP" sz="24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br>
            <a:r>
              <a:rPr lang="ja-JP" altLang="en-US" sz="2700" dirty="0">
                <a:effectLst>
                  <a:outerShdw blurRad="38100" dist="38100" dir="2700000" algn="tl">
                    <a:srgbClr val="000000">
                      <a:alpha val="43137"/>
                    </a:srgbClr>
                  </a:outerShdw>
                </a:effectLst>
                <a:latin typeface="AR P丸ゴシック体M" pitchFamily="50" charset="-128"/>
                <a:ea typeface="AR P丸ゴシック体M" pitchFamily="50" charset="-128"/>
              </a:rPr>
              <a:t>　</a:t>
            </a:r>
            <a:r>
              <a:rPr lang="ja-JP" altLang="en-US"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　医療事故調査制度に責任を持つ行政</a:t>
            </a:r>
            <a:r>
              <a:rPr lang="en-US" altLang="ja-JP"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
            </a:r>
            <a:br>
              <a:rPr lang="en-US" altLang="ja-JP"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br>
            <a:r>
              <a:rPr lang="ja-JP" altLang="en-US"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　　医療</a:t>
            </a:r>
            <a:r>
              <a:rPr lang="ja-JP" altLang="en-US" sz="2700" dirty="0">
                <a:effectLst>
                  <a:outerShdw blurRad="38100" dist="38100" dir="2700000" algn="tl">
                    <a:srgbClr val="000000">
                      <a:alpha val="43137"/>
                    </a:srgbClr>
                  </a:outerShdw>
                </a:effectLst>
                <a:latin typeface="AR P丸ゴシック体M" pitchFamily="50" charset="-128"/>
                <a:ea typeface="AR P丸ゴシック体M" pitchFamily="50" charset="-128"/>
              </a:rPr>
              <a:t>事故</a:t>
            </a:r>
            <a:r>
              <a:rPr lang="ja-JP" altLang="en-US"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調査</a:t>
            </a:r>
            <a:r>
              <a:rPr lang="ja-JP" altLang="en-US" sz="2700" dirty="0">
                <a:effectLst>
                  <a:outerShdw blurRad="38100" dist="38100" dir="2700000" algn="tl">
                    <a:srgbClr val="000000">
                      <a:alpha val="43137"/>
                    </a:srgbClr>
                  </a:outerShdw>
                </a:effectLst>
                <a:latin typeface="AR P丸ゴシック体M" pitchFamily="50" charset="-128"/>
                <a:ea typeface="AR P丸ゴシック体M" pitchFamily="50" charset="-128"/>
              </a:rPr>
              <a:t>制度</a:t>
            </a:r>
            <a:r>
              <a:rPr lang="ja-JP" altLang="en-US"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を実践する医療機関管理者</a:t>
            </a:r>
            <a:r>
              <a:rPr lang="en-US" altLang="ja-JP"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
            </a:r>
            <a:br>
              <a:rPr lang="en-US" altLang="ja-JP"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br>
            <a:r>
              <a:rPr lang="ja-JP" altLang="en-US"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　　医療事故</a:t>
            </a:r>
            <a:r>
              <a:rPr lang="ja-JP" altLang="en-US" sz="2700" dirty="0">
                <a:effectLst>
                  <a:outerShdw blurRad="38100" dist="38100" dir="2700000" algn="tl">
                    <a:srgbClr val="000000">
                      <a:alpha val="43137"/>
                    </a:srgbClr>
                  </a:outerShdw>
                </a:effectLst>
                <a:latin typeface="AR P丸ゴシック体M" pitchFamily="50" charset="-128"/>
                <a:ea typeface="AR P丸ゴシック体M" pitchFamily="50" charset="-128"/>
              </a:rPr>
              <a:t>調査</a:t>
            </a:r>
            <a:r>
              <a:rPr lang="ja-JP" altLang="en-US" sz="2700" dirty="0" smtClean="0">
                <a:effectLst>
                  <a:outerShdw blurRad="38100" dist="38100" dir="2700000" algn="tl">
                    <a:srgbClr val="000000">
                      <a:alpha val="43137"/>
                    </a:srgbClr>
                  </a:outerShdw>
                </a:effectLst>
                <a:latin typeface="AR P丸ゴシック体M" pitchFamily="50" charset="-128"/>
                <a:ea typeface="AR P丸ゴシック体M" pitchFamily="50" charset="-128"/>
              </a:rPr>
              <a:t>制度を活かす機構</a:t>
            </a:r>
            <a:endParaRPr kumimoji="1" lang="ja-JP" altLang="en-US" sz="3200" dirty="0">
              <a:latin typeface="AR P丸ゴシック体M" panose="020B0600010101010101" pitchFamily="50" charset="-128"/>
              <a:ea typeface="AR P丸ゴシック体M" panose="020B0600010101010101" pitchFamily="50" charset="-128"/>
            </a:endParaRPr>
          </a:p>
        </p:txBody>
      </p:sp>
      <p:sp>
        <p:nvSpPr>
          <p:cNvPr id="3" name="コンテンツ プレースホルダー 2"/>
          <p:cNvSpPr>
            <a:spLocks noGrp="1"/>
          </p:cNvSpPr>
          <p:nvPr>
            <p:ph idx="1"/>
          </p:nvPr>
        </p:nvSpPr>
        <p:spPr>
          <a:xfrm>
            <a:off x="457200" y="2132856"/>
            <a:ext cx="8229600" cy="4536504"/>
          </a:xfrm>
          <a:solidFill>
            <a:schemeClr val="accent1">
              <a:lumMod val="20000"/>
              <a:lumOff val="80000"/>
            </a:schemeClr>
          </a:solidFill>
        </p:spPr>
        <p:txBody>
          <a:bodyPr>
            <a:normAutofit fontScale="92500" lnSpcReduction="10000"/>
          </a:bodyPr>
          <a:lstStyle/>
          <a:p>
            <a:pPr marL="0" indent="0">
              <a:buNone/>
            </a:pPr>
            <a:r>
              <a:rPr kumimoji="1" lang="ja-JP" altLang="en-US" sz="3000" b="1" dirty="0" smtClean="0">
                <a:latin typeface="AR P丸ゴシック体M" panose="020B0600010101010101" pitchFamily="50" charset="-128"/>
                <a:ea typeface="AR P丸ゴシック体M" panose="020B0600010101010101" pitchFamily="50" charset="-128"/>
              </a:rPr>
              <a:t>・</a:t>
            </a:r>
            <a:r>
              <a:rPr kumimoji="1" lang="ja-JP" altLang="en-US" sz="2800" b="1" dirty="0" smtClean="0">
                <a:latin typeface="AR P丸ゴシック体M" panose="020B0600010101010101" pitchFamily="50" charset="-128"/>
                <a:ea typeface="AR P丸ゴシック体M" panose="020B0600010101010101" pitchFamily="50" charset="-128"/>
              </a:rPr>
              <a:t>医療事故調査制度設立だ</a:t>
            </a:r>
            <a:r>
              <a:rPr lang="ja-JP" altLang="en-US" sz="2800" b="1" dirty="0">
                <a:latin typeface="AR P丸ゴシック体M" panose="020B0600010101010101" pitchFamily="50" charset="-128"/>
                <a:ea typeface="AR P丸ゴシック体M" panose="020B0600010101010101" pitchFamily="50" charset="-128"/>
              </a:rPr>
              <a:t>けでは</a:t>
            </a:r>
            <a:r>
              <a:rPr lang="ja-JP" altLang="en-US" sz="2800" b="1" dirty="0" smtClean="0">
                <a:latin typeface="AR P丸ゴシック体M" panose="020B0600010101010101" pitchFamily="50" charset="-128"/>
                <a:ea typeface="AR P丸ゴシック体M" panose="020B0600010101010101" pitchFamily="50" charset="-128"/>
              </a:rPr>
              <a:t>、</a:t>
            </a:r>
            <a:endParaRPr lang="en-US" altLang="ja-JP" sz="2800" b="1" dirty="0" smtClean="0">
              <a:latin typeface="AR P丸ゴシック体M" panose="020B0600010101010101" pitchFamily="50" charset="-128"/>
              <a:ea typeface="AR P丸ゴシック体M" panose="020B0600010101010101" pitchFamily="50" charset="-128"/>
            </a:endParaRPr>
          </a:p>
          <a:p>
            <a:pPr marL="0" indent="0">
              <a:buNone/>
            </a:pPr>
            <a:r>
              <a:rPr kumimoji="1" lang="ja-JP" altLang="en-US" sz="2800" b="1" dirty="0" smtClean="0">
                <a:latin typeface="AR P丸ゴシック体M" panose="020B0600010101010101" pitchFamily="50" charset="-128"/>
                <a:ea typeface="AR P丸ゴシック体M" panose="020B0600010101010101" pitchFamily="50" charset="-128"/>
              </a:rPr>
              <a:t>　　　　　　患者安全の制度や文化は育たない</a:t>
            </a:r>
            <a:endParaRPr kumimoji="1" lang="en-US" altLang="ja-JP" sz="2800" b="1" dirty="0" smtClean="0">
              <a:latin typeface="AR P丸ゴシック体M" panose="020B0600010101010101" pitchFamily="50" charset="-128"/>
              <a:ea typeface="AR P丸ゴシック体M" panose="020B0600010101010101" pitchFamily="50" charset="-128"/>
            </a:endParaRPr>
          </a:p>
          <a:p>
            <a:pPr marL="0" indent="0">
              <a:buNone/>
            </a:pPr>
            <a:r>
              <a:rPr lang="ja-JP" altLang="en-US" sz="2800" b="1" dirty="0">
                <a:solidFill>
                  <a:srgbClr val="FF0000"/>
                </a:solidFill>
                <a:latin typeface="AR P丸ゴシック体M" panose="020B0600010101010101" pitchFamily="50" charset="-128"/>
                <a:ea typeface="AR P丸ゴシック体M" panose="020B0600010101010101" pitchFamily="50" charset="-128"/>
              </a:rPr>
              <a:t>　</a:t>
            </a:r>
            <a:r>
              <a:rPr lang="ja-JP" altLang="en-US" sz="2600" b="1" dirty="0" smtClean="0">
                <a:latin typeface="AR P丸ゴシック体M" panose="020B0600010101010101" pitchFamily="50" charset="-128"/>
                <a:ea typeface="AR P丸ゴシック体M" panose="020B0600010101010101" pitchFamily="50" charset="-128"/>
              </a:rPr>
              <a:t>医療事故現状把握、たゆまぬ制度改革は</a:t>
            </a:r>
            <a:r>
              <a:rPr lang="ja-JP" altLang="en-US" sz="2600" b="1" dirty="0">
                <a:latin typeface="AR P丸ゴシック体M" panose="020B0600010101010101" pitchFamily="50" charset="-128"/>
                <a:ea typeface="AR P丸ゴシック体M" panose="020B0600010101010101" pitchFamily="50" charset="-128"/>
              </a:rPr>
              <a:t>行政</a:t>
            </a:r>
            <a:r>
              <a:rPr lang="ja-JP" altLang="en-US" sz="2600" b="1" dirty="0" smtClean="0">
                <a:latin typeface="AR P丸ゴシック体M" panose="020B0600010101010101" pitchFamily="50" charset="-128"/>
                <a:ea typeface="AR P丸ゴシック体M" panose="020B0600010101010101" pitchFamily="50" charset="-128"/>
              </a:rPr>
              <a:t>の責務</a:t>
            </a:r>
            <a:endParaRPr lang="en-US" altLang="ja-JP" sz="2600" b="1" dirty="0" smtClean="0">
              <a:latin typeface="AR P丸ゴシック体M" panose="020B0600010101010101" pitchFamily="50" charset="-128"/>
              <a:ea typeface="AR P丸ゴシック体M" panose="020B0600010101010101" pitchFamily="50" charset="-128"/>
            </a:endParaRPr>
          </a:p>
          <a:p>
            <a:pPr marL="0" indent="0">
              <a:buNone/>
            </a:pPr>
            <a:r>
              <a:rPr kumimoji="1" lang="ja-JP" altLang="en-US" sz="2600" b="1" dirty="0">
                <a:latin typeface="AR P丸ゴシック体M" panose="020B0600010101010101" pitchFamily="50" charset="-128"/>
                <a:ea typeface="AR P丸ゴシック体M" panose="020B0600010101010101" pitchFamily="50" charset="-128"/>
              </a:rPr>
              <a:t>　</a:t>
            </a:r>
            <a:r>
              <a:rPr kumimoji="1" lang="ja-JP" altLang="en-US" sz="2600" b="1" dirty="0" smtClean="0">
                <a:latin typeface="AR P丸ゴシック体M" panose="020B0600010101010101" pitchFamily="50" charset="-128"/>
                <a:ea typeface="AR P丸ゴシック体M" panose="020B0600010101010101" pitchFamily="50" charset="-128"/>
              </a:rPr>
              <a:t>死因究明モデル事業</a:t>
            </a:r>
            <a:r>
              <a:rPr kumimoji="1" lang="en-US" altLang="ja-JP" sz="2600" b="1" dirty="0" smtClean="0">
                <a:latin typeface="AR P丸ゴシック体M" panose="020B0600010101010101" pitchFamily="50" charset="-128"/>
                <a:ea typeface="AR P丸ゴシック体M" panose="020B0600010101010101" pitchFamily="50" charset="-128"/>
              </a:rPr>
              <a:t>(2005</a:t>
            </a:r>
            <a:r>
              <a:rPr kumimoji="1" lang="ja-JP" altLang="en-US" sz="2600" b="1" dirty="0" smtClean="0">
                <a:latin typeface="AR P丸ゴシック体M" panose="020B0600010101010101" pitchFamily="50" charset="-128"/>
                <a:ea typeface="AR P丸ゴシック体M" panose="020B0600010101010101" pitchFamily="50" charset="-128"/>
              </a:rPr>
              <a:t>～</a:t>
            </a:r>
            <a:r>
              <a:rPr kumimoji="1" lang="en-US" altLang="ja-JP" sz="2600" b="1" dirty="0" smtClean="0">
                <a:latin typeface="AR P丸ゴシック体M" panose="020B0600010101010101" pitchFamily="50" charset="-128"/>
                <a:ea typeface="AR P丸ゴシック体M" panose="020B0600010101010101" pitchFamily="50" charset="-128"/>
              </a:rPr>
              <a:t>2014</a:t>
            </a:r>
            <a:r>
              <a:rPr kumimoji="1" lang="ja-JP" altLang="en-US" sz="2600" b="1" dirty="0" smtClean="0">
                <a:latin typeface="AR P丸ゴシック体M" panose="020B0600010101010101" pitchFamily="50" charset="-128"/>
                <a:ea typeface="AR P丸ゴシック体M" panose="020B0600010101010101" pitchFamily="50" charset="-128"/>
              </a:rPr>
              <a:t>年）の教訓を活かせ</a:t>
            </a:r>
            <a:endParaRPr kumimoji="1" lang="en-US" altLang="ja-JP" sz="2600" b="1" dirty="0" smtClean="0">
              <a:latin typeface="AR P丸ゴシック体M" panose="020B0600010101010101" pitchFamily="50" charset="-128"/>
              <a:ea typeface="AR P丸ゴシック体M" panose="020B0600010101010101" pitchFamily="50" charset="-128"/>
            </a:endParaRPr>
          </a:p>
          <a:p>
            <a:pPr marL="0" indent="0">
              <a:buNone/>
            </a:pPr>
            <a:endParaRPr kumimoji="1" lang="en-US" altLang="ja-JP" sz="1000" b="1" dirty="0" smtClean="0">
              <a:solidFill>
                <a:srgbClr val="FF0000"/>
              </a:solidFill>
              <a:latin typeface="AR P丸ゴシック体M" panose="020B0600010101010101" pitchFamily="50" charset="-128"/>
              <a:ea typeface="AR P丸ゴシック体M" panose="020B0600010101010101" pitchFamily="50" charset="-128"/>
            </a:endParaRPr>
          </a:p>
          <a:p>
            <a:pPr marL="0" indent="0">
              <a:buNone/>
            </a:pPr>
            <a:r>
              <a:rPr lang="ja-JP" altLang="en-US" sz="3000" b="1" dirty="0">
                <a:latin typeface="AR P丸ゴシック体M" panose="020B0600010101010101" pitchFamily="50" charset="-128"/>
                <a:ea typeface="AR P丸ゴシック体M" panose="020B0600010101010101" pitchFamily="50" charset="-128"/>
              </a:rPr>
              <a:t>・</a:t>
            </a:r>
            <a:r>
              <a:rPr lang="ja-JP" altLang="en-US" sz="2800" b="1" dirty="0">
                <a:latin typeface="AR P丸ゴシック体M" panose="020B0600010101010101" pitchFamily="50" charset="-128"/>
                <a:ea typeface="AR P丸ゴシック体M" panose="020B0600010101010101" pitchFamily="50" charset="-128"/>
              </a:rPr>
              <a:t>医療機関</a:t>
            </a:r>
            <a:r>
              <a:rPr lang="ja-JP" altLang="en-US" sz="2800" b="1" dirty="0" smtClean="0">
                <a:latin typeface="AR P丸ゴシック体M" panose="020B0600010101010101" pitchFamily="50" charset="-128"/>
                <a:ea typeface="AR P丸ゴシック体M" panose="020B0600010101010101" pitchFamily="50" charset="-128"/>
              </a:rPr>
              <a:t>トップ</a:t>
            </a:r>
            <a:r>
              <a:rPr lang="en-US" altLang="ja-JP" sz="2800" b="1" dirty="0" smtClean="0">
                <a:solidFill>
                  <a:srgbClr val="FF0000"/>
                </a:solidFill>
                <a:latin typeface="AR P丸ゴシック体M" panose="020B0600010101010101" pitchFamily="50" charset="-128"/>
                <a:ea typeface="AR P丸ゴシック体M" panose="020B0600010101010101" pitchFamily="50" charset="-128"/>
              </a:rPr>
              <a:t>(</a:t>
            </a:r>
            <a:r>
              <a:rPr lang="ja-JP" altLang="en-US" sz="2800" b="1" dirty="0" smtClean="0">
                <a:solidFill>
                  <a:srgbClr val="FF0000"/>
                </a:solidFill>
                <a:latin typeface="AR P丸ゴシック体M" panose="020B0600010101010101" pitchFamily="50" charset="-128"/>
                <a:ea typeface="AR P丸ゴシック体M" panose="020B0600010101010101" pitchFamily="50" charset="-128"/>
              </a:rPr>
              <a:t>特に特定</a:t>
            </a:r>
            <a:r>
              <a:rPr lang="ja-JP" altLang="en-US" sz="2800" b="1" dirty="0">
                <a:solidFill>
                  <a:srgbClr val="FF0000"/>
                </a:solidFill>
                <a:latin typeface="AR P丸ゴシック体M" panose="020B0600010101010101" pitchFamily="50" charset="-128"/>
                <a:ea typeface="AR P丸ゴシック体M" panose="020B0600010101010101" pitchFamily="50" charset="-128"/>
              </a:rPr>
              <a:t>機能</a:t>
            </a:r>
            <a:r>
              <a:rPr lang="ja-JP" altLang="en-US" sz="2800" b="1" dirty="0" smtClean="0">
                <a:solidFill>
                  <a:srgbClr val="FF0000"/>
                </a:solidFill>
                <a:latin typeface="AR P丸ゴシック体M" panose="020B0600010101010101" pitchFamily="50" charset="-128"/>
                <a:ea typeface="AR P丸ゴシック体M" panose="020B0600010101010101" pitchFamily="50" charset="-128"/>
              </a:rPr>
              <a:t>病院）</a:t>
            </a:r>
            <a:r>
              <a:rPr lang="ja-JP" altLang="en-US" sz="2800" b="1" dirty="0" smtClean="0">
                <a:latin typeface="AR P丸ゴシック体M" panose="020B0600010101010101" pitchFamily="50" charset="-128"/>
                <a:ea typeface="AR P丸ゴシック体M" panose="020B0600010101010101" pitchFamily="50" charset="-128"/>
              </a:rPr>
              <a:t>の</a:t>
            </a:r>
            <a:r>
              <a:rPr lang="ja-JP" altLang="en-US" sz="2800" b="1" dirty="0">
                <a:latin typeface="AR P丸ゴシック体M" panose="020B0600010101010101" pitchFamily="50" charset="-128"/>
                <a:ea typeface="AR P丸ゴシック体M" panose="020B0600010101010101" pitchFamily="50" charset="-128"/>
              </a:rPr>
              <a:t>責任と</a:t>
            </a:r>
            <a:r>
              <a:rPr lang="ja-JP" altLang="en-US" sz="2800" b="1" dirty="0" smtClean="0">
                <a:latin typeface="AR P丸ゴシック体M" panose="020B0600010101010101" pitchFamily="50" charset="-128"/>
                <a:ea typeface="AR P丸ゴシック体M" panose="020B0600010101010101" pitchFamily="50" charset="-128"/>
              </a:rPr>
              <a:t>期待</a:t>
            </a:r>
            <a:endParaRPr lang="en-US" altLang="ja-JP" sz="2800" b="1" dirty="0" smtClean="0">
              <a:latin typeface="AR P丸ゴシック体M" panose="020B0600010101010101" pitchFamily="50" charset="-128"/>
              <a:ea typeface="AR P丸ゴシック体M" panose="020B0600010101010101" pitchFamily="50" charset="-128"/>
            </a:endParaRPr>
          </a:p>
          <a:p>
            <a:pPr marL="0" indent="0">
              <a:buNone/>
            </a:pPr>
            <a:r>
              <a:rPr kumimoji="1" lang="ja-JP" altLang="en-US" sz="2800" b="1" dirty="0">
                <a:latin typeface="AR P丸ゴシック体M" panose="020B0600010101010101" pitchFamily="50" charset="-128"/>
                <a:ea typeface="AR P丸ゴシック体M" panose="020B0600010101010101" pitchFamily="50" charset="-128"/>
              </a:rPr>
              <a:t>　</a:t>
            </a:r>
            <a:r>
              <a:rPr kumimoji="1" lang="ja-JP" altLang="en-US" sz="2800" b="1" dirty="0" smtClean="0">
                <a:latin typeface="AR P丸ゴシック体M" panose="020B0600010101010101" pitchFamily="50" charset="-128"/>
                <a:ea typeface="AR P丸ゴシック体M" panose="020B0600010101010101" pitchFamily="50" charset="-128"/>
              </a:rPr>
              <a:t>事故に真摯に向き合う姿勢</a:t>
            </a:r>
            <a:r>
              <a:rPr lang="ja-JP" altLang="en-US" sz="2800" b="1" dirty="0">
                <a:latin typeface="AR P丸ゴシック体M" panose="020B0600010101010101" pitchFamily="50" charset="-128"/>
                <a:ea typeface="AR P丸ゴシック体M" panose="020B0600010101010101" pitchFamily="50" charset="-128"/>
              </a:rPr>
              <a:t>が</a:t>
            </a:r>
            <a:r>
              <a:rPr kumimoji="1" lang="ja-JP" altLang="en-US" sz="2800" b="1" dirty="0" smtClean="0">
                <a:latin typeface="AR P丸ゴシック体M" panose="020B0600010101010101" pitchFamily="50" charset="-128"/>
                <a:ea typeface="AR P丸ゴシック体M" panose="020B0600010101010101" pitchFamily="50" charset="-128"/>
              </a:rPr>
              <a:t>信頼醸成</a:t>
            </a:r>
            <a:endParaRPr kumimoji="1" lang="en-US" altLang="ja-JP" sz="2800" b="1" dirty="0" smtClean="0">
              <a:latin typeface="AR P丸ゴシック体M" panose="020B0600010101010101" pitchFamily="50" charset="-128"/>
              <a:ea typeface="AR P丸ゴシック体M" panose="020B0600010101010101" pitchFamily="50" charset="-128"/>
            </a:endParaRPr>
          </a:p>
          <a:p>
            <a:pPr marL="0" indent="0">
              <a:buNone/>
            </a:pPr>
            <a:r>
              <a:rPr lang="ja-JP" altLang="en-US" sz="2800" b="1" dirty="0" smtClean="0">
                <a:latin typeface="AR P丸ゴシック体M" panose="020B0600010101010101" pitchFamily="50" charset="-128"/>
                <a:ea typeface="AR P丸ゴシック体M" panose="020B0600010101010101" pitchFamily="50" charset="-128"/>
              </a:rPr>
              <a:t>　医療事故・被害者と共に制度活用し、事故再発防止へ</a:t>
            </a:r>
            <a:endParaRPr lang="en-US" altLang="ja-JP" sz="2800" b="1" dirty="0" smtClean="0">
              <a:latin typeface="AR P丸ゴシック体M" panose="020B0600010101010101" pitchFamily="50" charset="-128"/>
              <a:ea typeface="AR P丸ゴシック体M" panose="020B0600010101010101" pitchFamily="50" charset="-128"/>
            </a:endParaRPr>
          </a:p>
          <a:p>
            <a:pPr marL="0" indent="0">
              <a:buNone/>
            </a:pPr>
            <a:endParaRPr lang="en-US" altLang="ja-JP" sz="900" b="1" dirty="0" smtClean="0">
              <a:latin typeface="AR P丸ゴシック体M" panose="020B0600010101010101" pitchFamily="50" charset="-128"/>
              <a:ea typeface="AR P丸ゴシック体M" panose="020B0600010101010101" pitchFamily="50" charset="-128"/>
            </a:endParaRPr>
          </a:p>
          <a:p>
            <a:pPr marL="0" indent="0">
              <a:buNone/>
            </a:pPr>
            <a:r>
              <a:rPr kumimoji="1" lang="ja-JP" altLang="en-US" sz="3000" b="1" dirty="0" smtClean="0">
                <a:latin typeface="AR P丸ゴシック体M" panose="020B0600010101010101" pitchFamily="50" charset="-128"/>
                <a:ea typeface="AR P丸ゴシック体M" panose="020B0600010101010101" pitchFamily="50" charset="-128"/>
              </a:rPr>
              <a:t>・</a:t>
            </a:r>
            <a:r>
              <a:rPr kumimoji="1" lang="ja-JP" altLang="en-US" sz="2800" b="1" dirty="0" smtClean="0">
                <a:latin typeface="AR P丸ゴシック体M" panose="020B0600010101010101" pitchFamily="50" charset="-128"/>
                <a:ea typeface="AR P丸ゴシック体M" panose="020B0600010101010101" pitchFamily="50" charset="-128"/>
              </a:rPr>
              <a:t>機構は再発防止の提言と提言活用の検証</a:t>
            </a:r>
            <a:endParaRPr kumimoji="1" lang="en-US" altLang="ja-JP" sz="2800" b="1" dirty="0" smtClean="0">
              <a:latin typeface="AR P丸ゴシック体M" panose="020B0600010101010101" pitchFamily="50" charset="-128"/>
              <a:ea typeface="AR P丸ゴシック体M" panose="020B0600010101010101" pitchFamily="50" charset="-128"/>
            </a:endParaRPr>
          </a:p>
          <a:p>
            <a:pPr marL="0" indent="0">
              <a:buNone/>
            </a:pPr>
            <a:r>
              <a:rPr lang="ja-JP" altLang="en-US" sz="2800" b="1" dirty="0">
                <a:latin typeface="AR P丸ゴシック体M" panose="020B0600010101010101" pitchFamily="50" charset="-128"/>
                <a:ea typeface="AR P丸ゴシック体M" panose="020B0600010101010101" pitchFamily="50" charset="-128"/>
              </a:rPr>
              <a:t>　</a:t>
            </a:r>
            <a:r>
              <a:rPr lang="ja-JP" altLang="en-US" sz="2800" b="1" dirty="0" smtClean="0">
                <a:latin typeface="AR P丸ゴシック体M" panose="020B0600010101010101" pitchFamily="50" charset="-128"/>
                <a:ea typeface="AR P丸ゴシック体M" panose="020B0600010101010101" pitchFamily="50" charset="-128"/>
              </a:rPr>
              <a:t>医療機関からの事故届け出を高める模索を</a:t>
            </a:r>
            <a:endParaRPr kumimoji="1" lang="en-US" altLang="ja-JP" sz="2800" b="1" dirty="0" smtClean="0">
              <a:latin typeface="AR P丸ゴシック体M" panose="020B0600010101010101" pitchFamily="50" charset="-128"/>
              <a:ea typeface="AR P丸ゴシック体M" panose="020B0600010101010101" pitchFamily="50" charset="-128"/>
            </a:endParaRPr>
          </a:p>
          <a:p>
            <a:pPr marL="0" indent="0">
              <a:buNone/>
            </a:pPr>
            <a:endParaRPr kumimoji="1" lang="en-US" altLang="ja-JP" sz="3000" b="1" dirty="0" smtClean="0">
              <a:latin typeface="AR P丸ゴシック体M" panose="020B0600010101010101" pitchFamily="50" charset="-128"/>
              <a:ea typeface="AR P丸ゴシック体M" panose="020B0600010101010101" pitchFamily="50" charset="-128"/>
            </a:endParaRPr>
          </a:p>
          <a:p>
            <a:pPr marL="0" indent="0">
              <a:buNone/>
            </a:pPr>
            <a:endParaRPr lang="en-US" altLang="ja-JP" sz="2400" b="1" dirty="0">
              <a:solidFill>
                <a:srgbClr val="FF0000"/>
              </a:solidFill>
              <a:latin typeface="AR P丸ゴシック体M" panose="020B0600010101010101" pitchFamily="50" charset="-128"/>
              <a:ea typeface="AR P丸ゴシック体M" panose="020B0600010101010101" pitchFamily="50" charset="-128"/>
            </a:endParaRPr>
          </a:p>
          <a:p>
            <a:pPr marL="0" indent="0">
              <a:buNone/>
            </a:pPr>
            <a:endParaRPr kumimoji="1" lang="en-US" altLang="ja-JP" sz="2400" b="1" dirty="0" smtClean="0">
              <a:latin typeface="AR P丸ゴシック体M" panose="020B0600010101010101" pitchFamily="50" charset="-128"/>
              <a:ea typeface="AR P丸ゴシック体M" panose="020B0600010101010101" pitchFamily="50" charset="-128"/>
            </a:endParaRPr>
          </a:p>
          <a:p>
            <a:pPr marL="0" indent="0">
              <a:buNone/>
            </a:pPr>
            <a:endParaRPr kumimoji="1" lang="ja-JP" altLang="en-US" sz="2400" b="1" dirty="0">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384217013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blipFill>
            <a:blip r:embed="rId2"/>
            <a:tile tx="0" ty="0" sx="100000" sy="100000" flip="none" algn="tl"/>
          </a:blipFill>
        </p:spPr>
        <p:txBody>
          <a:bodyPr>
            <a:normAutofit fontScale="90000"/>
          </a:bodyPr>
          <a:lstStyle/>
          <a:p>
            <a:r>
              <a:rPr kumimoji="1" lang="ja-JP" altLang="en-US" sz="3600" b="1" dirty="0" smtClean="0">
                <a:latin typeface="AR P丸ゴシック体M" panose="020B0600010101010101" pitchFamily="50" charset="-128"/>
                <a:ea typeface="AR P丸ゴシック体M" panose="020B0600010101010101" pitchFamily="50" charset="-128"/>
              </a:rPr>
              <a:t>医療事故調査制度を育てる基本法が必要</a:t>
            </a:r>
            <a:endParaRPr kumimoji="1" lang="ja-JP" altLang="en-US" sz="3600" b="1" dirty="0">
              <a:latin typeface="AR P丸ゴシック体M" panose="020B0600010101010101" pitchFamily="50" charset="-128"/>
              <a:ea typeface="AR P丸ゴシック体M" panose="020B0600010101010101" pitchFamily="50" charset="-128"/>
            </a:endParaRPr>
          </a:p>
        </p:txBody>
      </p:sp>
      <p:sp>
        <p:nvSpPr>
          <p:cNvPr id="3" name="コンテンツ プレースホルダー 2"/>
          <p:cNvSpPr>
            <a:spLocks noGrp="1"/>
          </p:cNvSpPr>
          <p:nvPr>
            <p:ph idx="1"/>
          </p:nvPr>
        </p:nvSpPr>
        <p:spPr>
          <a:xfrm>
            <a:off x="457200" y="1484784"/>
            <a:ext cx="8229600" cy="4896544"/>
          </a:xfrm>
          <a:solidFill>
            <a:schemeClr val="accent5">
              <a:lumMod val="20000"/>
              <a:lumOff val="80000"/>
            </a:schemeClr>
          </a:solidFill>
        </p:spPr>
        <p:txBody>
          <a:bodyPr>
            <a:normAutofit fontScale="92500"/>
          </a:bodyPr>
          <a:lstStyle/>
          <a:p>
            <a:pPr marL="0" indent="0">
              <a:buNone/>
            </a:pPr>
            <a:r>
              <a:rPr kumimoji="1" lang="ja-JP" altLang="en-US" sz="2800" dirty="0" smtClean="0">
                <a:latin typeface="AR P丸ゴシック体M" panose="020B0600010101010101" pitchFamily="50" charset="-128"/>
                <a:ea typeface="AR P丸ゴシック体M" panose="020B0600010101010101" pitchFamily="50" charset="-128"/>
              </a:rPr>
              <a:t>患者の権利法をつくる会の「医療基本法要綱案」</a:t>
            </a:r>
            <a:endParaRPr kumimoji="1" lang="en-US" altLang="ja-JP" sz="2800" dirty="0" smtClean="0">
              <a:latin typeface="AR P丸ゴシック体M" panose="020B0600010101010101" pitchFamily="50" charset="-128"/>
              <a:ea typeface="AR P丸ゴシック体M" panose="020B0600010101010101" pitchFamily="50" charset="-128"/>
            </a:endParaRPr>
          </a:p>
          <a:p>
            <a:pPr marL="0" indent="0">
              <a:buNone/>
            </a:pPr>
            <a:endParaRPr kumimoji="1" lang="en-US" altLang="ja-JP" sz="13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400" dirty="0" smtClean="0">
                <a:latin typeface="AR P丸ゴシック体M" panose="020B0600010101010101" pitchFamily="50" charset="-128"/>
                <a:ea typeface="AR P丸ゴシック体M" panose="020B0600010101010101" pitchFamily="50" charset="-128"/>
              </a:rPr>
              <a:t>第２  ５章「医療安全の確保」</a:t>
            </a:r>
            <a:endParaRPr lang="en-US" altLang="ja-JP" sz="24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400" dirty="0" smtClean="0">
                <a:latin typeface="AR P丸ゴシック体M" panose="020B0600010101010101" pitchFamily="50" charset="-128"/>
                <a:ea typeface="AR P丸ゴシック体M" panose="020B0600010101010101" pitchFamily="50" charset="-128"/>
              </a:rPr>
              <a:t>　　国</a:t>
            </a:r>
            <a:r>
              <a:rPr lang="ja-JP" altLang="en-US" sz="2400" dirty="0">
                <a:latin typeface="AR P丸ゴシック体M" panose="020B0600010101010101" pitchFamily="50" charset="-128"/>
                <a:ea typeface="AR P丸ゴシック体M" panose="020B0600010101010101" pitchFamily="50" charset="-128"/>
              </a:rPr>
              <a:t>は</a:t>
            </a:r>
            <a:r>
              <a:rPr lang="ja-JP" altLang="en-US" sz="2400" dirty="0" smtClean="0">
                <a:latin typeface="AR P丸ゴシック体M" panose="020B0600010101010101" pitchFamily="50" charset="-128"/>
                <a:ea typeface="AR P丸ゴシック体M" panose="020B0600010101010101" pitchFamily="50" charset="-128"/>
              </a:rPr>
              <a:t>医療事故の再発を防止するとともに、医療事故被害者</a:t>
            </a:r>
            <a:endParaRPr lang="en-US" altLang="ja-JP" sz="24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400" dirty="0">
                <a:latin typeface="AR P丸ゴシック体M" panose="020B0600010101010101" pitchFamily="50" charset="-128"/>
                <a:ea typeface="AR P丸ゴシック体M" panose="020B0600010101010101" pitchFamily="50" charset="-128"/>
              </a:rPr>
              <a:t>　</a:t>
            </a:r>
            <a:r>
              <a:rPr lang="ja-JP" altLang="en-US" sz="2400" dirty="0" smtClean="0">
                <a:latin typeface="AR P丸ゴシック体M" panose="020B0600010101010101" pitchFamily="50" charset="-128"/>
                <a:ea typeface="AR P丸ゴシック体M" panose="020B0600010101010101" pitchFamily="50" charset="-128"/>
              </a:rPr>
              <a:t>　の迅速かつ適切な救済を実現するため、医療事故調査の</a:t>
            </a:r>
            <a:endParaRPr lang="en-US" altLang="ja-JP" sz="24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400" dirty="0">
                <a:latin typeface="AR P丸ゴシック体M" panose="020B0600010101010101" pitchFamily="50" charset="-128"/>
                <a:ea typeface="AR P丸ゴシック体M" panose="020B0600010101010101" pitchFamily="50" charset="-128"/>
              </a:rPr>
              <a:t>　</a:t>
            </a:r>
            <a:r>
              <a:rPr lang="ja-JP" altLang="en-US" sz="2400" dirty="0" smtClean="0">
                <a:latin typeface="AR P丸ゴシック体M" panose="020B0600010101010101" pitchFamily="50" charset="-128"/>
                <a:ea typeface="AR P丸ゴシック体M" panose="020B0600010101010101" pitchFamily="50" charset="-128"/>
              </a:rPr>
              <a:t>　ための第三者機関を設置するなど、必要な措置を講じな</a:t>
            </a:r>
            <a:endParaRPr lang="en-US" altLang="ja-JP" sz="24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400" dirty="0">
                <a:latin typeface="AR P丸ゴシック体M" panose="020B0600010101010101" pitchFamily="50" charset="-128"/>
                <a:ea typeface="AR P丸ゴシック体M" panose="020B0600010101010101" pitchFamily="50" charset="-128"/>
              </a:rPr>
              <a:t>　</a:t>
            </a:r>
            <a:r>
              <a:rPr lang="ja-JP" altLang="en-US" sz="2400" dirty="0" smtClean="0">
                <a:latin typeface="AR P丸ゴシック体M" panose="020B0600010101010101" pitchFamily="50" charset="-128"/>
                <a:ea typeface="AR P丸ゴシック体M" panose="020B0600010101010101" pitchFamily="50" charset="-128"/>
              </a:rPr>
              <a:t>　ければならない</a:t>
            </a:r>
            <a:endParaRPr lang="en-US" altLang="ja-JP" sz="2400" dirty="0" smtClean="0">
              <a:latin typeface="AR P丸ゴシック体M" panose="020B0600010101010101" pitchFamily="50" charset="-128"/>
              <a:ea typeface="AR P丸ゴシック体M" panose="020B0600010101010101" pitchFamily="50" charset="-128"/>
            </a:endParaRPr>
          </a:p>
          <a:p>
            <a:pPr marL="0" indent="0">
              <a:buNone/>
            </a:pPr>
            <a:endParaRPr kumimoji="1" lang="en-US" altLang="ja-JP" sz="26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600" dirty="0">
                <a:latin typeface="AR P丸ゴシック体M" panose="020B0600010101010101" pitchFamily="50" charset="-128"/>
                <a:ea typeface="AR P丸ゴシック体M" panose="020B0600010101010101" pitchFamily="50" charset="-128"/>
              </a:rPr>
              <a:t>　</a:t>
            </a:r>
            <a:r>
              <a:rPr lang="ja-JP" altLang="en-US" sz="2600" dirty="0" smtClean="0">
                <a:latin typeface="AR P丸ゴシック体M" panose="020B0600010101010101" pitchFamily="50" charset="-128"/>
                <a:ea typeface="AR P丸ゴシック体M" panose="020B0600010101010101" pitchFamily="50" charset="-128"/>
              </a:rPr>
              <a:t>国、自治体、医療機関、関係団体が、連携して</a:t>
            </a:r>
            <a:r>
              <a:rPr lang="ja-JP" altLang="en-US" sz="2600" dirty="0">
                <a:latin typeface="AR P丸ゴシック体M" panose="020B0600010101010101" pitchFamily="50" charset="-128"/>
                <a:ea typeface="AR P丸ゴシック体M" panose="020B0600010101010101" pitchFamily="50" charset="-128"/>
              </a:rPr>
              <a:t>医療安全推進、</a:t>
            </a:r>
            <a:endParaRPr lang="en-US" altLang="ja-JP" sz="26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600" dirty="0" smtClean="0">
                <a:latin typeface="AR P丸ゴシック体M" panose="020B0600010101010101" pitchFamily="50" charset="-128"/>
                <a:ea typeface="AR P丸ゴシック体M" panose="020B0600010101010101" pitchFamily="50" charset="-128"/>
              </a:rPr>
              <a:t>　被害者救済に取り組む</a:t>
            </a:r>
            <a:r>
              <a:rPr lang="ja-JP" altLang="en-US" sz="2600" dirty="0">
                <a:latin typeface="AR P丸ゴシック体M" panose="020B0600010101010101" pitchFamily="50" charset="-128"/>
                <a:ea typeface="AR P丸ゴシック体M" panose="020B0600010101010101" pitchFamily="50" charset="-128"/>
              </a:rPr>
              <a:t>拠り処となるのが、</a:t>
            </a:r>
            <a:endParaRPr lang="en-US" altLang="ja-JP" sz="2600" dirty="0" smtClean="0">
              <a:latin typeface="AR P丸ゴシック体M" panose="020B0600010101010101" pitchFamily="50" charset="-128"/>
              <a:ea typeface="AR P丸ゴシック体M" panose="020B0600010101010101" pitchFamily="50" charset="-128"/>
            </a:endParaRPr>
          </a:p>
          <a:p>
            <a:pPr marL="0" indent="0">
              <a:buNone/>
            </a:pPr>
            <a:r>
              <a:rPr lang="ja-JP" altLang="en-US" sz="2600" dirty="0">
                <a:latin typeface="AR P丸ゴシック体M" panose="020B0600010101010101" pitchFamily="50" charset="-128"/>
                <a:ea typeface="AR P丸ゴシック体M" panose="020B0600010101010101" pitchFamily="50" charset="-128"/>
              </a:rPr>
              <a:t>　</a:t>
            </a:r>
            <a:r>
              <a:rPr lang="ja-JP" altLang="en-US" sz="2600" dirty="0" smtClean="0">
                <a:latin typeface="AR P丸ゴシック体M" panose="020B0600010101010101" pitchFamily="50" charset="-128"/>
                <a:ea typeface="AR P丸ゴシック体M" panose="020B0600010101010101" pitchFamily="50" charset="-128"/>
              </a:rPr>
              <a:t>　　　　　　　　</a:t>
            </a:r>
            <a:r>
              <a:rPr lang="ja-JP" altLang="en-US" sz="3500" b="1" dirty="0" smtClean="0">
                <a:solidFill>
                  <a:srgbClr val="FF0000"/>
                </a:solidFill>
                <a:latin typeface="AR P丸ゴシック体M" panose="020B0600010101010101" pitchFamily="50" charset="-128"/>
                <a:ea typeface="AR P丸ゴシック体M" panose="020B0600010101010101" pitchFamily="50" charset="-128"/>
              </a:rPr>
              <a:t>医療基本法</a:t>
            </a:r>
            <a:endParaRPr lang="en-US" altLang="ja-JP" sz="2600" dirty="0">
              <a:solidFill>
                <a:srgbClr val="FF0000"/>
              </a:solidFill>
              <a:latin typeface="AR P丸ゴシック体M" panose="020B0600010101010101" pitchFamily="50" charset="-128"/>
              <a:ea typeface="AR P丸ゴシック体M" panose="020B0600010101010101" pitchFamily="50" charset="-128"/>
            </a:endParaRPr>
          </a:p>
          <a:p>
            <a:pPr marL="0" indent="0">
              <a:buNone/>
            </a:pPr>
            <a:endParaRPr kumimoji="1" lang="ja-JP" altLang="en-US" sz="2600" dirty="0">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1298477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404665"/>
            <a:ext cx="7772400" cy="1368151"/>
          </a:xfrm>
          <a:blipFill>
            <a:blip r:embed="rId2"/>
            <a:tile tx="0" ty="0" sx="100000" sy="100000" flip="none" algn="tl"/>
          </a:blipFill>
        </p:spPr>
        <p:txBody>
          <a:bodyPr/>
          <a:lstStyle/>
          <a:p>
            <a:r>
              <a:rPr kumimoji="1" lang="ja-JP" altLang="en-US" dirty="0" smtClean="0"/>
              <a:t>ご清聴ありがとうございました</a:t>
            </a:r>
            <a:endParaRPr kumimoji="1" lang="ja-JP" altLang="en-US" dirty="0"/>
          </a:p>
        </p:txBody>
      </p:sp>
      <p:sp>
        <p:nvSpPr>
          <p:cNvPr id="3" name="サブタイトル 2"/>
          <p:cNvSpPr>
            <a:spLocks noGrp="1"/>
          </p:cNvSpPr>
          <p:nvPr>
            <p:ph type="subTitle" idx="1"/>
          </p:nvPr>
        </p:nvSpPr>
        <p:spPr>
          <a:xfrm>
            <a:off x="683568" y="1916832"/>
            <a:ext cx="7776864" cy="4320480"/>
          </a:xfrm>
          <a:blipFill>
            <a:blip r:embed="rId3"/>
            <a:tile tx="0" ty="0" sx="100000" sy="100000" flip="none" algn="tl"/>
          </a:blipFill>
        </p:spPr>
        <p:txBody>
          <a:bodyPr>
            <a:normAutofit/>
          </a:bodyPr>
          <a:lstStyle/>
          <a:p>
            <a:endParaRPr lang="en-US" altLang="ja-JP" sz="2000" dirty="0" smtClean="0">
              <a:solidFill>
                <a:srgbClr val="FF0000"/>
              </a:solidFill>
            </a:endParaRPr>
          </a:p>
          <a:p>
            <a:r>
              <a:rPr lang="ja-JP" altLang="en-US" dirty="0" smtClean="0">
                <a:solidFill>
                  <a:srgbClr val="FF0000"/>
                </a:solidFill>
                <a:latin typeface="BIZ UDPゴシック" panose="020B0400000000000000" pitchFamily="50" charset="-128"/>
                <a:ea typeface="BIZ UDPゴシック" panose="020B0400000000000000" pitchFamily="50" charset="-128"/>
              </a:rPr>
              <a:t>すべての国民の命と健康保持の</a:t>
            </a:r>
            <a:endParaRPr lang="en-US" altLang="ja-JP" dirty="0" smtClean="0">
              <a:solidFill>
                <a:srgbClr val="FF0000"/>
              </a:solidFill>
              <a:latin typeface="BIZ UDPゴシック" panose="020B0400000000000000" pitchFamily="50" charset="-128"/>
              <a:ea typeface="BIZ UDPゴシック" panose="020B0400000000000000" pitchFamily="50" charset="-128"/>
            </a:endParaRPr>
          </a:p>
          <a:p>
            <a:r>
              <a:rPr lang="ja-JP" altLang="en-US" dirty="0" smtClean="0">
                <a:solidFill>
                  <a:srgbClr val="FF0000"/>
                </a:solidFill>
                <a:latin typeface="BIZ UDPゴシック" panose="020B0400000000000000" pitchFamily="50" charset="-128"/>
                <a:ea typeface="BIZ UDPゴシック" panose="020B0400000000000000" pitchFamily="50" charset="-128"/>
              </a:rPr>
              <a:t>土台となる「医療基本法」制定へ</a:t>
            </a:r>
            <a:endParaRPr lang="en-US" altLang="ja-JP" dirty="0" smtClean="0">
              <a:solidFill>
                <a:srgbClr val="FF0000"/>
              </a:solidFill>
              <a:latin typeface="BIZ UDPゴシック" panose="020B0400000000000000" pitchFamily="50" charset="-128"/>
              <a:ea typeface="BIZ UDPゴシック" panose="020B0400000000000000" pitchFamily="50" charset="-128"/>
            </a:endParaRPr>
          </a:p>
          <a:p>
            <a:endParaRPr lang="en-US" altLang="ja-JP" sz="1000" dirty="0" smtClean="0">
              <a:solidFill>
                <a:srgbClr val="FF0000"/>
              </a:solidFill>
              <a:latin typeface="BIZ UDPゴシック" panose="020B0400000000000000" pitchFamily="50" charset="-128"/>
              <a:ea typeface="BIZ UDPゴシック" panose="020B0400000000000000" pitchFamily="50" charset="-128"/>
            </a:endParaRPr>
          </a:p>
          <a:p>
            <a:r>
              <a:rPr lang="ja-JP" altLang="en-US" dirty="0" smtClean="0">
                <a:solidFill>
                  <a:schemeClr val="tx1"/>
                </a:solidFill>
                <a:latin typeface="BIZ UDPゴシック" panose="020B0400000000000000" pitchFamily="50" charset="-128"/>
                <a:ea typeface="BIZ UDPゴシック" panose="020B0400000000000000" pitchFamily="50" charset="-128"/>
              </a:rPr>
              <a:t>日本の医療全体の</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r>
              <a:rPr lang="ja-JP" altLang="en-US" dirty="0" smtClean="0">
                <a:solidFill>
                  <a:schemeClr val="tx1"/>
                </a:solidFill>
                <a:latin typeface="BIZ UDPゴシック" panose="020B0400000000000000" pitchFamily="50" charset="-128"/>
                <a:ea typeface="BIZ UDPゴシック" panose="020B0400000000000000" pitchFamily="50" charset="-128"/>
              </a:rPr>
              <a:t>健全な発展を願い</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r>
              <a:rPr lang="ja-JP" altLang="en-US" dirty="0" smtClean="0">
                <a:solidFill>
                  <a:schemeClr val="tx1"/>
                </a:solidFill>
                <a:latin typeface="BIZ UDPゴシック" panose="020B0400000000000000" pitchFamily="50" charset="-128"/>
                <a:ea typeface="BIZ UDPゴシック" panose="020B0400000000000000" pitchFamily="50" charset="-128"/>
              </a:rPr>
              <a:t>さらに運動の輪を広げていきましょう</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2841824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936104"/>
          </a:xfrm>
          <a:blipFill>
            <a:blip r:embed="rId2"/>
            <a:tile tx="0" ty="0" sx="100000" sy="100000" flip="none" algn="tl"/>
          </a:blipFill>
          <a:ln>
            <a:noFill/>
          </a:ln>
          <a:effectLst>
            <a:outerShdw blurRad="63500" sx="102000" sy="102000" algn="ctr" rotWithShape="0">
              <a:prstClr val="black">
                <a:alpha val="40000"/>
              </a:prstClr>
            </a:outerShdw>
          </a:effectLst>
        </p:spPr>
        <p:txBody>
          <a:bodyPr>
            <a:normAutofit fontScale="90000"/>
          </a:bodyPr>
          <a:lstStyle/>
          <a:p>
            <a:pPr algn="l"/>
            <a:r>
              <a:rPr lang="en-US" altLang="ja-JP" sz="1100" b="1" dirty="0" smtClean="0">
                <a:latin typeface="AR丸ゴシック体M" pitchFamily="49" charset="-128"/>
                <a:ea typeface="AR丸ゴシック体M" pitchFamily="49" charset="-128"/>
              </a:rPr>
              <a:t/>
            </a:r>
            <a:br>
              <a:rPr lang="en-US" altLang="ja-JP" sz="1100" b="1" dirty="0" smtClean="0">
                <a:latin typeface="AR丸ゴシック体M" pitchFamily="49" charset="-128"/>
                <a:ea typeface="AR丸ゴシック体M" pitchFamily="49" charset="-128"/>
              </a:rPr>
            </a:br>
            <a:r>
              <a:rPr lang="ja-JP" altLang="en-US" sz="1100" b="1" dirty="0" smtClean="0">
                <a:latin typeface="AR丸ゴシック体M" pitchFamily="49" charset="-128"/>
                <a:ea typeface="AR丸ゴシック体M" pitchFamily="49" charset="-128"/>
              </a:rPr>
              <a:t>　　　</a:t>
            </a:r>
            <a:r>
              <a:rPr lang="ja-JP" altLang="en-US" sz="4000" b="1" dirty="0" smtClean="0">
                <a:latin typeface="AR丸ゴシック体M" pitchFamily="49" charset="-128"/>
                <a:ea typeface="AR丸ゴシック体M" pitchFamily="49" charset="-128"/>
              </a:rPr>
              <a:t>「医療過誤原告の会」に託した願い</a:t>
            </a:r>
            <a:endParaRPr kumimoji="1" lang="ja-JP" altLang="en-US" sz="1100" b="1" dirty="0">
              <a:latin typeface="AR丸ゴシック体M" pitchFamily="49" charset="-128"/>
              <a:ea typeface="AR丸ゴシック体M" pitchFamily="49" charset="-128"/>
            </a:endParaRPr>
          </a:p>
        </p:txBody>
      </p:sp>
      <p:sp>
        <p:nvSpPr>
          <p:cNvPr id="3" name="コンテンツ プレースホルダー 2"/>
          <p:cNvSpPr>
            <a:spLocks noGrp="1"/>
          </p:cNvSpPr>
          <p:nvPr>
            <p:ph idx="1"/>
          </p:nvPr>
        </p:nvSpPr>
        <p:spPr>
          <a:xfrm>
            <a:off x="457200" y="1412775"/>
            <a:ext cx="8229600" cy="5184577"/>
          </a:xfrm>
          <a:solidFill>
            <a:schemeClr val="accent3">
              <a:lumMod val="20000"/>
              <a:lumOff val="80000"/>
            </a:schemeClr>
          </a:solidFill>
          <a:ln>
            <a:solidFill>
              <a:schemeClr val="accent2">
                <a:lumMod val="20000"/>
                <a:lumOff val="80000"/>
              </a:schemeClr>
            </a:solidFill>
          </a:ln>
          <a:effectLst/>
        </p:spPr>
        <p:txBody>
          <a:bodyPr>
            <a:normAutofit/>
          </a:bodyPr>
          <a:lstStyle/>
          <a:p>
            <a:pPr marL="0" indent="0">
              <a:buNone/>
            </a:pPr>
            <a:endParaRPr lang="en-US" altLang="ja-JP" sz="7200" b="1" dirty="0">
              <a:latin typeface="AR丸ゴシック体M" pitchFamily="49" charset="-128"/>
              <a:ea typeface="AR丸ゴシック体M" pitchFamily="49" charset="-128"/>
            </a:endParaRPr>
          </a:p>
          <a:p>
            <a:pPr marL="0" indent="0">
              <a:buNone/>
            </a:pPr>
            <a:endParaRPr kumimoji="1" lang="en-US" altLang="ja-JP" sz="7200" dirty="0" smtClean="0">
              <a:latin typeface="AR丸ゴシック体M" pitchFamily="49" charset="-128"/>
              <a:ea typeface="AR丸ゴシック体M" pitchFamily="49" charset="-128"/>
            </a:endParaRPr>
          </a:p>
        </p:txBody>
      </p:sp>
      <p:sp>
        <p:nvSpPr>
          <p:cNvPr id="6" name="コンテンツ プレースホルダー 2"/>
          <p:cNvSpPr txBox="1">
            <a:spLocks/>
          </p:cNvSpPr>
          <p:nvPr/>
        </p:nvSpPr>
        <p:spPr>
          <a:xfrm>
            <a:off x="457200" y="1412775"/>
            <a:ext cx="8229600" cy="5256585"/>
          </a:xfrm>
          <a:prstGeom prst="rect">
            <a:avLst/>
          </a:prstGeom>
          <a:solidFill>
            <a:schemeClr val="accent5">
              <a:lumMod val="20000"/>
              <a:lumOff val="80000"/>
            </a:schemeClr>
          </a:solidFill>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400" b="1" dirty="0" smtClean="0">
                <a:latin typeface="AR P丸ゴシック体M" panose="020B0600010101010101" pitchFamily="50" charset="-128"/>
                <a:ea typeface="AR P丸ゴシック体M" panose="020B0600010101010101" pitchFamily="50" charset="-128"/>
              </a:rPr>
              <a:t>　　　　　　　　　　　　（</a:t>
            </a:r>
            <a:r>
              <a:rPr lang="en-US" altLang="ja-JP" sz="2400" b="1" dirty="0">
                <a:latin typeface="AR P丸ゴシック体M" panose="020B0600010101010101" pitchFamily="50" charset="-128"/>
                <a:ea typeface="AR P丸ゴシック体M" panose="020B0600010101010101" pitchFamily="50" charset="-128"/>
              </a:rPr>
              <a:t>199</a:t>
            </a:r>
            <a:r>
              <a:rPr lang="ja-JP" altLang="en-US" sz="2400" b="1" dirty="0">
                <a:latin typeface="AR P丸ゴシック体M" panose="020B0600010101010101" pitchFamily="50" charset="-128"/>
                <a:ea typeface="AR P丸ゴシック体M" panose="020B0600010101010101" pitchFamily="50" charset="-128"/>
              </a:rPr>
              <a:t>４年　近藤郁男　原告の会初代会長）</a:t>
            </a:r>
            <a:endParaRPr lang="en-US" altLang="ja-JP" sz="2400" b="1" dirty="0">
              <a:latin typeface="AR P丸ゴシック体M" panose="020B0600010101010101" pitchFamily="50" charset="-128"/>
              <a:ea typeface="AR P丸ゴシック体M" panose="020B0600010101010101" pitchFamily="50" charset="-128"/>
            </a:endParaRPr>
          </a:p>
          <a:p>
            <a:pPr marL="0" indent="0">
              <a:buNone/>
            </a:pPr>
            <a:endParaRPr lang="en-US" altLang="ja-JP" sz="900" b="1" dirty="0" smtClean="0">
              <a:latin typeface="AR P丸ゴシック体M" panose="020B0600010101010101" pitchFamily="50" charset="-128"/>
              <a:ea typeface="AR P丸ゴシック体M" panose="020B0600010101010101" pitchFamily="50" charset="-128"/>
            </a:endParaRPr>
          </a:p>
          <a:p>
            <a:pPr marL="0" indent="0">
              <a:buNone/>
            </a:pPr>
            <a:r>
              <a:rPr lang="ja-JP" altLang="en-US" sz="2600" b="1" dirty="0" smtClean="0">
                <a:latin typeface="AR P丸ゴシック体M" panose="020B0600010101010101" pitchFamily="50" charset="-128"/>
                <a:ea typeface="AR P丸ゴシック体M" panose="020B0600010101010101" pitchFamily="50" charset="-128"/>
              </a:rPr>
              <a:t>「医療過誤</a:t>
            </a:r>
            <a:r>
              <a:rPr lang="ja-JP" altLang="en-US" sz="2600" b="1" dirty="0">
                <a:latin typeface="AR P丸ゴシック体M" panose="020B0600010101010101" pitchFamily="50" charset="-128"/>
                <a:ea typeface="AR P丸ゴシック体M" panose="020B0600010101010101" pitchFamily="50" charset="-128"/>
              </a:rPr>
              <a:t>原告の</a:t>
            </a:r>
            <a:r>
              <a:rPr lang="ja-JP" altLang="en-US" sz="2600" b="1" dirty="0" smtClean="0">
                <a:latin typeface="AR P丸ゴシック体M" panose="020B0600010101010101" pitchFamily="50" charset="-128"/>
                <a:ea typeface="AR P丸ゴシック体M" panose="020B0600010101010101" pitchFamily="50" charset="-128"/>
              </a:rPr>
              <a:t>会」というと、裁判をしている勇ましい人たちの集まりと思われるかと案じていますが、なぜこのようなストレートなネーミングにしたのか、といいますと、医療事故被害者は自らがその被害を法廷で立証しない限り被害者と公認されないからです。</a:t>
            </a:r>
            <a:r>
              <a:rPr lang="ja-JP" altLang="en-US" sz="2600" b="1" dirty="0">
                <a:latin typeface="AR P丸ゴシック体M" panose="020B0600010101010101" pitchFamily="50" charset="-128"/>
                <a:ea typeface="AR P丸ゴシック体M" panose="020B0600010101010101" pitchFamily="50" charset="-128"/>
              </a:rPr>
              <a:t>　</a:t>
            </a:r>
            <a:r>
              <a:rPr lang="ja-JP" altLang="en-US" sz="2600" b="1" dirty="0" smtClean="0">
                <a:latin typeface="AR P丸ゴシック体M" panose="020B0600010101010101" pitchFamily="50" charset="-128"/>
                <a:ea typeface="AR P丸ゴシック体M" panose="020B0600010101010101" pitchFamily="50" charset="-128"/>
              </a:rPr>
              <a:t>原告にならない限り泣寝入り、というのが今の被害者の現状です。</a:t>
            </a:r>
            <a:endParaRPr lang="en-US" altLang="ja-JP" sz="2600" b="1" dirty="0" smtClean="0">
              <a:latin typeface="AR P丸ゴシック体M" panose="020B0600010101010101" pitchFamily="50" charset="-128"/>
              <a:ea typeface="AR P丸ゴシック体M" panose="020B0600010101010101" pitchFamily="50" charset="-128"/>
            </a:endParaRPr>
          </a:p>
          <a:p>
            <a:pPr marL="0" indent="0">
              <a:buNone/>
            </a:pPr>
            <a:r>
              <a:rPr lang="ja-JP" altLang="en-US" sz="2600" b="1" dirty="0" smtClean="0">
                <a:latin typeface="AR P丸ゴシック体M" panose="020B0600010101010101" pitchFamily="50" charset="-128"/>
                <a:ea typeface="AR P丸ゴシック体M" panose="020B0600010101010101" pitchFamily="50" charset="-128"/>
              </a:rPr>
              <a:t>いわば、社会から切り捨てられた人々ともいうべき被害者が、なぜ、これほどまでの負担に耐えながら裁判に取り組むのでしょう。</a:t>
            </a:r>
            <a:endParaRPr lang="en-US" altLang="ja-JP" sz="2600" b="1" dirty="0" smtClean="0">
              <a:latin typeface="AR P丸ゴシック体M" panose="020B0600010101010101" pitchFamily="50" charset="-128"/>
              <a:ea typeface="AR P丸ゴシック体M" panose="020B0600010101010101" pitchFamily="50" charset="-128"/>
            </a:endParaRPr>
          </a:p>
          <a:p>
            <a:pPr marL="0" indent="0">
              <a:buNone/>
            </a:pPr>
            <a:endParaRPr lang="en-US" altLang="ja-JP" sz="900" b="1" dirty="0" smtClean="0">
              <a:latin typeface="AR P丸ゴシック体M" panose="020B0600010101010101" pitchFamily="50" charset="-128"/>
              <a:ea typeface="AR P丸ゴシック体M" panose="020B0600010101010101" pitchFamily="50" charset="-128"/>
            </a:endParaRPr>
          </a:p>
          <a:p>
            <a:pPr marL="0" indent="0">
              <a:buNone/>
            </a:pPr>
            <a:r>
              <a:rPr lang="ja-JP" altLang="en-US" sz="2600" b="1" dirty="0" smtClean="0">
                <a:latin typeface="AR P丸ゴシック体M" panose="020B0600010101010101" pitchFamily="50" charset="-128"/>
                <a:ea typeface="AR P丸ゴシック体M" panose="020B0600010101010101" pitchFamily="50" charset="-128"/>
              </a:rPr>
              <a:t>願いはただ一つ、</a:t>
            </a:r>
            <a:r>
              <a:rPr lang="ja-JP" altLang="en-US" sz="2600" b="1" u="sng" dirty="0" smtClean="0">
                <a:latin typeface="AR P丸ゴシック体M" panose="020B0600010101010101" pitchFamily="50" charset="-128"/>
                <a:ea typeface="AR P丸ゴシック体M" panose="020B0600010101010101" pitchFamily="50" charset="-128"/>
              </a:rPr>
              <a:t>受けた被害をきちんと社会に受け止めて欲しい</a:t>
            </a:r>
            <a:r>
              <a:rPr lang="ja-JP" altLang="en-US" sz="2600" b="1" dirty="0" smtClean="0">
                <a:latin typeface="AR P丸ゴシック体M" panose="020B0600010101010101" pitchFamily="50" charset="-128"/>
                <a:ea typeface="AR P丸ゴシック体M" panose="020B0600010101010101" pitchFamily="50" charset="-128"/>
              </a:rPr>
              <a:t>からです。　過失から学ぶ、これは社会の鉄則ではないでしょうか。残念ながらその鉄則が最も命を扱う医療現場に適用されていません。　被害者の死を、またその被害を無駄にしないで欲しいのです。</a:t>
            </a:r>
            <a:r>
              <a:rPr lang="ja-JP" altLang="en-US" sz="2600" b="1" u="sng" dirty="0" smtClean="0">
                <a:latin typeface="AR P丸ゴシック体M" panose="020B0600010101010101" pitchFamily="50" charset="-128"/>
                <a:ea typeface="AR P丸ゴシック体M" panose="020B0600010101010101" pitchFamily="50" charset="-128"/>
              </a:rPr>
              <a:t>医療事故調査は、事故から学び、それを今後の医療に活かし、医療の質を高めるという「公益」のために行う調査</a:t>
            </a:r>
            <a:r>
              <a:rPr lang="ja-JP" altLang="en-US" sz="2600" b="1" dirty="0" smtClean="0">
                <a:latin typeface="AR P丸ゴシック体M" panose="020B0600010101010101" pitchFamily="50" charset="-128"/>
                <a:ea typeface="AR P丸ゴシック体M" panose="020B0600010101010101" pitchFamily="50" charset="-128"/>
              </a:rPr>
              <a:t>です。　事故を個人の問題に矮小化せず、社会への還元を図ることが必要です。</a:t>
            </a:r>
            <a:endParaRPr lang="en-US" altLang="ja-JP" sz="2600" b="1" dirty="0" smtClean="0">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6511975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A5750AA-8F22-4F12-B553-9AC4B1D3A969}"/>
              </a:ext>
            </a:extLst>
          </p:cNvPr>
          <p:cNvSpPr>
            <a:spLocks noGrp="1"/>
          </p:cNvSpPr>
          <p:nvPr>
            <p:ph type="title"/>
          </p:nvPr>
        </p:nvSpPr>
        <p:spPr>
          <a:xfrm>
            <a:off x="457200" y="274638"/>
            <a:ext cx="8229600" cy="994122"/>
          </a:xfrm>
          <a:blipFill>
            <a:blip r:embed="rId2"/>
            <a:tile tx="0" ty="0" sx="100000" sy="100000" flip="none" algn="tl"/>
          </a:blipFill>
        </p:spPr>
        <p:txBody>
          <a:bodyPr/>
          <a:lstStyle/>
          <a:p>
            <a:r>
              <a:rPr kumimoji="1" lang="ja-JP" altLang="en-US" dirty="0"/>
              <a:t>アンケート</a:t>
            </a:r>
            <a:r>
              <a:rPr kumimoji="1" lang="ja-JP" altLang="en-US" dirty="0" smtClean="0"/>
              <a:t>調査の目的</a:t>
            </a:r>
            <a:endParaRPr kumimoji="1" lang="ja-JP" altLang="en-US" dirty="0"/>
          </a:p>
        </p:txBody>
      </p:sp>
      <p:sp>
        <p:nvSpPr>
          <p:cNvPr id="4" name="コンテンツ プレースホルダー 3">
            <a:extLst>
              <a:ext uri="{FF2B5EF4-FFF2-40B4-BE49-F238E27FC236}">
                <a16:creationId xmlns:a16="http://schemas.microsoft.com/office/drawing/2014/main" xmlns="" id="{4A2CFD1B-F1C2-41FD-826D-A359EAC617CA}"/>
              </a:ext>
            </a:extLst>
          </p:cNvPr>
          <p:cNvSpPr>
            <a:spLocks noGrp="1"/>
          </p:cNvSpPr>
          <p:nvPr>
            <p:ph idx="1"/>
          </p:nvPr>
        </p:nvSpPr>
        <p:spPr>
          <a:xfrm>
            <a:off x="467544" y="1484784"/>
            <a:ext cx="8229600" cy="4785395"/>
          </a:xfrm>
          <a:solidFill>
            <a:schemeClr val="accent5">
              <a:lumMod val="20000"/>
              <a:lumOff val="80000"/>
            </a:schemeClr>
          </a:solidFill>
        </p:spPr>
        <p:txBody>
          <a:bodyPr>
            <a:normAutofit/>
          </a:bodyPr>
          <a:lstStyle/>
          <a:p>
            <a:pPr marL="0" indent="0">
              <a:buNone/>
            </a:pPr>
            <a:r>
              <a:rPr lang="en-US" altLang="ja-JP" sz="2800" b="1" dirty="0">
                <a:latin typeface="AR丸ゴシック体M" panose="020B0609010101010101" pitchFamily="49" charset="-128"/>
                <a:ea typeface="AR丸ゴシック体M" panose="020B0609010101010101" pitchFamily="49" charset="-128"/>
              </a:rPr>
              <a:t>2015</a:t>
            </a:r>
            <a:r>
              <a:rPr lang="ja-JP" altLang="en-US" sz="2800" b="1" dirty="0">
                <a:latin typeface="AR丸ゴシック体M" panose="020B0609010101010101" pitchFamily="49" charset="-128"/>
                <a:ea typeface="AR丸ゴシック体M" panose="020B0609010101010101" pitchFamily="49" charset="-128"/>
              </a:rPr>
              <a:t>年</a:t>
            </a:r>
            <a:r>
              <a:rPr lang="en-US" altLang="ja-JP" sz="2800" b="1" dirty="0">
                <a:latin typeface="AR丸ゴシック体M" panose="020B0609010101010101" pitchFamily="49" charset="-128"/>
                <a:ea typeface="AR丸ゴシック体M" panose="020B0609010101010101" pitchFamily="49" charset="-128"/>
              </a:rPr>
              <a:t>10</a:t>
            </a:r>
            <a:r>
              <a:rPr lang="ja-JP" altLang="en-US" sz="2800" b="1" dirty="0">
                <a:latin typeface="AR丸ゴシック体M" panose="020B0609010101010101" pitchFamily="49" charset="-128"/>
                <a:ea typeface="AR丸ゴシック体M" panose="020B0609010101010101" pitchFamily="49" charset="-128"/>
              </a:rPr>
              <a:t>月</a:t>
            </a:r>
            <a:r>
              <a:rPr lang="en-US" altLang="ja-JP" sz="2800" b="1" dirty="0">
                <a:latin typeface="AR丸ゴシック体M" panose="020B0609010101010101" pitchFamily="49" charset="-128"/>
                <a:ea typeface="AR丸ゴシック体M" panose="020B0609010101010101" pitchFamily="49" charset="-128"/>
              </a:rPr>
              <a:t>1</a:t>
            </a:r>
            <a:r>
              <a:rPr lang="ja-JP" altLang="en-US" sz="2800" b="1" dirty="0">
                <a:latin typeface="AR丸ゴシック体M" panose="020B0609010101010101" pitchFamily="49" charset="-128"/>
                <a:ea typeface="AR丸ゴシック体M" panose="020B0609010101010101" pitchFamily="49" charset="-128"/>
              </a:rPr>
              <a:t>日に「医療事故調査制度」が</a:t>
            </a:r>
            <a:r>
              <a:rPr lang="ja-JP" altLang="en-US" sz="2800" b="1" dirty="0" smtClean="0">
                <a:latin typeface="AR丸ゴシック体M" panose="020B0609010101010101" pitchFamily="49" charset="-128"/>
                <a:ea typeface="AR丸ゴシック体M" panose="020B0609010101010101" pitchFamily="49" charset="-128"/>
              </a:rPr>
              <a:t>始まって</a:t>
            </a:r>
            <a:r>
              <a:rPr lang="en-US" altLang="ja-JP" sz="2800" b="1" dirty="0">
                <a:latin typeface="AR丸ゴシック体M" panose="020B0609010101010101" pitchFamily="49" charset="-128"/>
                <a:ea typeface="AR丸ゴシック体M" panose="020B0609010101010101" pitchFamily="49" charset="-128"/>
              </a:rPr>
              <a:t>8</a:t>
            </a:r>
            <a:r>
              <a:rPr lang="ja-JP" altLang="en-US" sz="2800" b="1" dirty="0" smtClean="0">
                <a:latin typeface="AR丸ゴシック体M" panose="020B0609010101010101" pitchFamily="49" charset="-128"/>
                <a:ea typeface="AR丸ゴシック体M" panose="020B0609010101010101" pitchFamily="49" charset="-128"/>
              </a:rPr>
              <a:t>年目となりました。　小さく生んで大きく育てるはずの制度でしたが、残念ながら、</a:t>
            </a:r>
            <a:r>
              <a:rPr lang="ja-JP" altLang="en-US" sz="2800" b="1" dirty="0">
                <a:latin typeface="AR丸ゴシック体M" panose="020B0609010101010101" pitchFamily="49" charset="-128"/>
                <a:ea typeface="AR丸ゴシック体M" panose="020B0609010101010101" pitchFamily="49" charset="-128"/>
              </a:rPr>
              <a:t>多くの医療機関管理者がこの制度に真摯に向き合おうとせず、年々報告件数が減少しています。</a:t>
            </a:r>
            <a:endParaRPr lang="en-US" altLang="ja-JP" sz="2800" b="1" dirty="0">
              <a:latin typeface="AR丸ゴシック体M" panose="020B0609010101010101" pitchFamily="49" charset="-128"/>
              <a:ea typeface="AR丸ゴシック体M" panose="020B0609010101010101" pitchFamily="49" charset="-128"/>
            </a:endParaRPr>
          </a:p>
          <a:p>
            <a:pPr marL="0" indent="0">
              <a:buNone/>
            </a:pPr>
            <a:r>
              <a:rPr lang="ja-JP" altLang="en-US" sz="2800" b="1" dirty="0" smtClean="0">
                <a:latin typeface="AR丸ゴシック体M" panose="020B0609010101010101" pitchFamily="49" charset="-128"/>
                <a:ea typeface="AR丸ゴシック体M" panose="020B0609010101010101" pitchFamily="49" charset="-128"/>
              </a:rPr>
              <a:t>遺族の声を活かし、「</a:t>
            </a:r>
            <a:r>
              <a:rPr lang="ja-JP" altLang="en-US" sz="2800" b="1" dirty="0">
                <a:latin typeface="AR丸ゴシック体M" panose="020B0609010101010101" pitchFamily="49" charset="-128"/>
                <a:ea typeface="AR丸ゴシック体M" panose="020B0609010101010101" pitchFamily="49" charset="-128"/>
              </a:rPr>
              <a:t>医療事故調査制度</a:t>
            </a:r>
            <a:r>
              <a:rPr lang="ja-JP" altLang="en-US" sz="2800" b="1" dirty="0" smtClean="0">
                <a:latin typeface="AR丸ゴシック体M" panose="020B0609010101010101" pitchFamily="49" charset="-128"/>
                <a:ea typeface="AR丸ゴシック体M" panose="020B0609010101010101" pitchFamily="49" charset="-128"/>
              </a:rPr>
              <a:t>」を育てていくため、現制度について、医療</a:t>
            </a:r>
            <a:r>
              <a:rPr lang="ja-JP" altLang="en-US" sz="2800" b="1" dirty="0">
                <a:latin typeface="AR丸ゴシック体M" panose="020B0609010101010101" pitchFamily="49" charset="-128"/>
                <a:ea typeface="AR丸ゴシック体M" panose="020B0609010101010101" pitchFamily="49" charset="-128"/>
              </a:rPr>
              <a:t>過誤原告の会に寄せられた相談のうち</a:t>
            </a:r>
            <a:r>
              <a:rPr lang="ja-JP" altLang="en-US" sz="2800" b="1" dirty="0" smtClean="0">
                <a:latin typeface="AR丸ゴシック体M" panose="020B0609010101010101" pitchFamily="49" charset="-128"/>
                <a:ea typeface="AR丸ゴシック体M" panose="020B0609010101010101" pitchFamily="49" charset="-128"/>
              </a:rPr>
              <a:t>、</a:t>
            </a:r>
            <a:r>
              <a:rPr lang="en-US" altLang="ja-JP" sz="2800" b="1" dirty="0">
                <a:latin typeface="AR丸ゴシック体M" panose="020B0609010101010101" pitchFamily="49" charset="-128"/>
                <a:ea typeface="AR丸ゴシック体M" panose="020B0609010101010101" pitchFamily="49" charset="-128"/>
              </a:rPr>
              <a:t>2015</a:t>
            </a:r>
            <a:r>
              <a:rPr lang="ja-JP" altLang="en-US" sz="2800" b="1" dirty="0" smtClean="0">
                <a:latin typeface="AR丸ゴシック体M" panose="020B0609010101010101" pitchFamily="49" charset="-128"/>
                <a:ea typeface="AR丸ゴシック体M" panose="020B0609010101010101" pitchFamily="49" charset="-128"/>
              </a:rPr>
              <a:t>年</a:t>
            </a:r>
            <a:r>
              <a:rPr lang="en-US" altLang="ja-JP" sz="2800" b="1" dirty="0" smtClean="0">
                <a:latin typeface="AR丸ゴシック体M" panose="020B0609010101010101" pitchFamily="49" charset="-128"/>
                <a:ea typeface="AR丸ゴシック体M" panose="020B0609010101010101" pitchFamily="49" charset="-128"/>
              </a:rPr>
              <a:t>10</a:t>
            </a:r>
            <a:r>
              <a:rPr lang="ja-JP" altLang="en-US" sz="2800" b="1" dirty="0" smtClean="0">
                <a:latin typeface="AR丸ゴシック体M" panose="020B0609010101010101" pitchFamily="49" charset="-128"/>
                <a:ea typeface="AR丸ゴシック体M" panose="020B0609010101010101" pitchFamily="49" charset="-128"/>
              </a:rPr>
              <a:t>月以降、予期せぬ</a:t>
            </a:r>
            <a:r>
              <a:rPr lang="ja-JP" altLang="en-US" sz="2800" b="1" dirty="0">
                <a:latin typeface="AR丸ゴシック体M" panose="020B0609010101010101" pitchFamily="49" charset="-128"/>
                <a:ea typeface="AR丸ゴシック体M" panose="020B0609010101010101" pitchFamily="49" charset="-128"/>
              </a:rPr>
              <a:t>医療事故でご家族を</a:t>
            </a:r>
            <a:r>
              <a:rPr lang="ja-JP" altLang="en-US" sz="2800" b="1" dirty="0" smtClean="0">
                <a:latin typeface="AR丸ゴシック体M" panose="020B0609010101010101" pitchFamily="49" charset="-128"/>
                <a:ea typeface="AR丸ゴシック体M" panose="020B0609010101010101" pitchFamily="49" charset="-128"/>
              </a:rPr>
              <a:t>亡くされ遺族を対象に、アンケート</a:t>
            </a:r>
            <a:r>
              <a:rPr lang="ja-JP" altLang="en-US" sz="2800" b="1" dirty="0">
                <a:latin typeface="AR丸ゴシック体M" panose="020B0609010101010101" pitchFamily="49" charset="-128"/>
                <a:ea typeface="AR丸ゴシック体M" panose="020B0609010101010101" pitchFamily="49" charset="-128"/>
              </a:rPr>
              <a:t>調査を実施しました。</a:t>
            </a:r>
            <a:endParaRPr lang="en-US" altLang="ja-JP" sz="2800" b="1" dirty="0">
              <a:latin typeface="AR丸ゴシック体M" panose="020B0609010101010101" pitchFamily="49" charset="-128"/>
              <a:ea typeface="AR丸ゴシック体M" panose="020B0609010101010101" pitchFamily="49" charset="-128"/>
            </a:endParaRPr>
          </a:p>
          <a:p>
            <a:pPr marL="0" indent="0">
              <a:buNone/>
            </a:pPr>
            <a:endParaRPr lang="en-US" altLang="ja-JP" dirty="0"/>
          </a:p>
        </p:txBody>
      </p:sp>
      <p:sp>
        <p:nvSpPr>
          <p:cNvPr id="3" name="フッター プレースホルダー 2">
            <a:extLst>
              <a:ext uri="{FF2B5EF4-FFF2-40B4-BE49-F238E27FC236}">
                <a16:creationId xmlns:a16="http://schemas.microsoft.com/office/drawing/2014/main" xmlns="" id="{FD54DF11-D961-4F28-98BD-DCFFDD227A7F}"/>
              </a:ext>
            </a:extLst>
          </p:cNvPr>
          <p:cNvSpPr>
            <a:spLocks noGrp="1"/>
          </p:cNvSpPr>
          <p:nvPr>
            <p:ph type="ftr" sz="quarter" idx="11"/>
          </p:nvPr>
        </p:nvSpPr>
        <p:spPr/>
        <p:txBody>
          <a:bodyPr/>
          <a:lstStyle/>
          <a:p>
            <a:r>
              <a:rPr lang="en-US" altLang="ja-JP" dirty="0">
                <a:solidFill>
                  <a:srgbClr val="8A8A8A"/>
                </a:solidFill>
                <a:latin typeface="メイリオ" panose="020B0604030504040204" pitchFamily="50" charset="-128"/>
                <a:ea typeface="メイリオ" panose="020B0604030504040204" pitchFamily="50" charset="-128"/>
              </a:rPr>
              <a:t>©</a:t>
            </a:r>
            <a:r>
              <a:rPr lang="ja-JP" altLang="en-US" dirty="0">
                <a:solidFill>
                  <a:srgbClr val="8A8A8A"/>
                </a:solidFill>
                <a:latin typeface="メイリオ" panose="020B0604030504040204" pitchFamily="50" charset="-128"/>
                <a:ea typeface="メイリオ" panose="020B0604030504040204" pitchFamily="50" charset="-128"/>
              </a:rPr>
              <a:t> </a:t>
            </a:r>
            <a:r>
              <a:rPr lang="en-US" altLang="ja-JP" dirty="0" smtClean="0">
                <a:solidFill>
                  <a:srgbClr val="8A8A8A"/>
                </a:solidFill>
                <a:latin typeface="メイリオ" panose="020B0604030504040204" pitchFamily="50" charset="-128"/>
                <a:ea typeface="メイリオ" panose="020B0604030504040204" pitchFamily="50" charset="-128"/>
              </a:rPr>
              <a:t>2023</a:t>
            </a:r>
            <a:r>
              <a:rPr lang="ja-JP" altLang="en-US" dirty="0" smtClean="0">
                <a:solidFill>
                  <a:srgbClr val="8A8A8A"/>
                </a:solidFill>
                <a:latin typeface="メイリオ" panose="020B0604030504040204" pitchFamily="50" charset="-128"/>
                <a:ea typeface="メイリオ" panose="020B0604030504040204" pitchFamily="50" charset="-128"/>
              </a:rPr>
              <a:t> </a:t>
            </a:r>
            <a:r>
              <a:rPr lang="ja-JP" altLang="en-US" dirty="0">
                <a:solidFill>
                  <a:srgbClr val="8A8A8A"/>
                </a:solidFill>
                <a:latin typeface="メイリオ" panose="020B0604030504040204" pitchFamily="50" charset="-128"/>
                <a:ea typeface="メイリオ" panose="020B0604030504040204" pitchFamily="50" charset="-128"/>
              </a:rPr>
              <a:t>医療過誤 原告の会</a:t>
            </a:r>
            <a:endParaRPr lang="en-US" altLang="ja-JP" dirty="0">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3012535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CB27EA9-B1D1-440D-A539-CD1D1501094E}"/>
              </a:ext>
            </a:extLst>
          </p:cNvPr>
          <p:cNvSpPr>
            <a:spLocks noGrp="1"/>
          </p:cNvSpPr>
          <p:nvPr>
            <p:ph type="title"/>
          </p:nvPr>
        </p:nvSpPr>
        <p:spPr>
          <a:blipFill>
            <a:blip r:embed="rId3"/>
            <a:tile tx="0" ty="0" sx="100000" sy="100000" flip="none" algn="tl"/>
          </a:blipFill>
        </p:spPr>
        <p:txBody>
          <a:bodyPr/>
          <a:lstStyle/>
          <a:p>
            <a:r>
              <a:rPr kumimoji="1" lang="ja-JP" altLang="en-US" dirty="0"/>
              <a:t>調査対象および回収結果</a:t>
            </a:r>
          </a:p>
        </p:txBody>
      </p:sp>
      <p:graphicFrame>
        <p:nvGraphicFramePr>
          <p:cNvPr id="4" name="表 4">
            <a:extLst>
              <a:ext uri="{FF2B5EF4-FFF2-40B4-BE49-F238E27FC236}">
                <a16:creationId xmlns:a16="http://schemas.microsoft.com/office/drawing/2014/main" xmlns="" id="{E0DD0609-5965-4333-80C7-5FF2ED96342A}"/>
              </a:ext>
            </a:extLst>
          </p:cNvPr>
          <p:cNvGraphicFramePr>
            <a:graphicFrameLocks noGrp="1"/>
          </p:cNvGraphicFramePr>
          <p:nvPr>
            <p:ph idx="1"/>
            <p:extLst>
              <p:ext uri="{D42A27DB-BD31-4B8C-83A1-F6EECF244321}">
                <p14:modId xmlns:p14="http://schemas.microsoft.com/office/powerpoint/2010/main" val="2785371257"/>
              </p:ext>
            </p:extLst>
          </p:nvPr>
        </p:nvGraphicFramePr>
        <p:xfrm>
          <a:off x="699108" y="1752600"/>
          <a:ext cx="7841047" cy="4632959"/>
        </p:xfrm>
        <a:graphic>
          <a:graphicData uri="http://schemas.openxmlformats.org/drawingml/2006/table">
            <a:tbl>
              <a:tblPr firstRow="1" bandRow="1">
                <a:tableStyleId>{2D5ABB26-0587-4C30-8999-92F81FD0307C}</a:tableStyleId>
              </a:tblPr>
              <a:tblGrid>
                <a:gridCol w="1798082">
                  <a:extLst>
                    <a:ext uri="{9D8B030D-6E8A-4147-A177-3AD203B41FA5}">
                      <a16:colId xmlns:a16="http://schemas.microsoft.com/office/drawing/2014/main" xmlns="" val="1760109167"/>
                    </a:ext>
                  </a:extLst>
                </a:gridCol>
                <a:gridCol w="162560">
                  <a:extLst>
                    <a:ext uri="{9D8B030D-6E8A-4147-A177-3AD203B41FA5}">
                      <a16:colId xmlns:a16="http://schemas.microsoft.com/office/drawing/2014/main" xmlns="" val="3951551770"/>
                    </a:ext>
                  </a:extLst>
                </a:gridCol>
                <a:gridCol w="5880405">
                  <a:extLst>
                    <a:ext uri="{9D8B030D-6E8A-4147-A177-3AD203B41FA5}">
                      <a16:colId xmlns:a16="http://schemas.microsoft.com/office/drawing/2014/main" xmlns="" val="3844903017"/>
                    </a:ext>
                  </a:extLst>
                </a:gridCol>
              </a:tblGrid>
              <a:tr h="370840">
                <a:tc>
                  <a:txBody>
                    <a:bodyPr/>
                    <a:lstStyle/>
                    <a:p>
                      <a:pPr marL="0" algn="dist" defTabSz="914400" rtl="0" eaLnBrk="1" latinLnBrk="0" hangingPunct="1"/>
                      <a:r>
                        <a:rPr kumimoji="1" lang="ja-JP" altLang="en-US" sz="2800" kern="1200" dirty="0">
                          <a:solidFill>
                            <a:schemeClr val="tx1"/>
                          </a:solidFill>
                          <a:latin typeface="+mn-lt"/>
                          <a:ea typeface="+mn-ea"/>
                          <a:cs typeface="+mn-cs"/>
                        </a:rPr>
                        <a:t>調査対象</a:t>
                      </a:r>
                    </a:p>
                  </a:txBody>
                  <a:tcPr marL="68580" marR="68580"/>
                </a:tc>
                <a:tc>
                  <a:txBody>
                    <a:bodyPr/>
                    <a:lstStyle/>
                    <a:p>
                      <a:pPr marL="0" algn="l" defTabSz="914400" rtl="0" eaLnBrk="1" latinLnBrk="0" hangingPunct="1"/>
                      <a:endParaRPr kumimoji="1" lang="ja-JP" altLang="en-US" sz="2800" kern="1200" dirty="0">
                        <a:solidFill>
                          <a:schemeClr val="tx1"/>
                        </a:solidFill>
                        <a:latin typeface="+mn-lt"/>
                        <a:ea typeface="+mn-ea"/>
                        <a:cs typeface="+mn-cs"/>
                      </a:endParaRPr>
                    </a:p>
                  </a:txBody>
                  <a:tcPr marL="68580" marR="68580"/>
                </a:tc>
                <a:tc>
                  <a:txBody>
                    <a:bodyPr/>
                    <a:lstStyle/>
                    <a:p>
                      <a:pPr marL="0" algn="l" defTabSz="914400" rtl="0" eaLnBrk="1" latinLnBrk="0" hangingPunct="1"/>
                      <a:r>
                        <a:rPr kumimoji="1" lang="ja-JP" altLang="en-US" sz="2800" kern="1200" dirty="0">
                          <a:solidFill>
                            <a:schemeClr val="tx1"/>
                          </a:solidFill>
                          <a:latin typeface="+mn-lt"/>
                          <a:ea typeface="+mn-ea"/>
                          <a:cs typeface="+mn-cs"/>
                        </a:rPr>
                        <a:t>医療事故調査制度を開始した</a:t>
                      </a:r>
                      <a:r>
                        <a:rPr kumimoji="1" lang="en-US" altLang="ja-JP" sz="2800" kern="1200" dirty="0">
                          <a:solidFill>
                            <a:schemeClr val="tx1"/>
                          </a:solidFill>
                          <a:latin typeface="+mn-lt"/>
                          <a:ea typeface="+mn-ea"/>
                          <a:cs typeface="+mn-cs"/>
                        </a:rPr>
                        <a:t>2015</a:t>
                      </a:r>
                      <a:r>
                        <a:rPr kumimoji="1" lang="ja-JP" altLang="en-US" sz="2800" kern="1200" dirty="0">
                          <a:solidFill>
                            <a:schemeClr val="tx1"/>
                          </a:solidFill>
                          <a:latin typeface="+mn-lt"/>
                          <a:ea typeface="+mn-ea"/>
                          <a:cs typeface="+mn-cs"/>
                        </a:rPr>
                        <a:t>年</a:t>
                      </a:r>
                      <a:r>
                        <a:rPr kumimoji="1" lang="en-US" altLang="ja-JP" sz="2800" kern="1200" dirty="0">
                          <a:solidFill>
                            <a:schemeClr val="tx1"/>
                          </a:solidFill>
                          <a:latin typeface="+mn-lt"/>
                          <a:ea typeface="+mn-ea"/>
                          <a:cs typeface="+mn-cs"/>
                        </a:rPr>
                        <a:t>10</a:t>
                      </a:r>
                      <a:r>
                        <a:rPr kumimoji="1" lang="ja-JP" altLang="en-US" sz="2800" kern="1200" dirty="0">
                          <a:solidFill>
                            <a:schemeClr val="tx1"/>
                          </a:solidFill>
                          <a:latin typeface="+mn-lt"/>
                          <a:ea typeface="+mn-ea"/>
                          <a:cs typeface="+mn-cs"/>
                        </a:rPr>
                        <a:t>月</a:t>
                      </a:r>
                      <a:r>
                        <a:rPr kumimoji="1" lang="en-US" altLang="ja-JP" sz="2800" kern="1200" dirty="0">
                          <a:solidFill>
                            <a:schemeClr val="tx1"/>
                          </a:solidFill>
                          <a:latin typeface="+mn-lt"/>
                          <a:ea typeface="+mn-ea"/>
                          <a:cs typeface="+mn-cs"/>
                        </a:rPr>
                        <a:t>1</a:t>
                      </a:r>
                      <a:r>
                        <a:rPr kumimoji="1" lang="ja-JP" altLang="en-US" sz="2800" kern="1200" dirty="0">
                          <a:solidFill>
                            <a:schemeClr val="tx1"/>
                          </a:solidFill>
                          <a:latin typeface="+mn-lt"/>
                          <a:ea typeface="+mn-ea"/>
                          <a:cs typeface="+mn-cs"/>
                        </a:rPr>
                        <a:t>日から</a:t>
                      </a:r>
                      <a:r>
                        <a:rPr kumimoji="1" lang="en-US" altLang="ja-JP" sz="2800" kern="1200" dirty="0">
                          <a:solidFill>
                            <a:schemeClr val="tx1"/>
                          </a:solidFill>
                          <a:latin typeface="+mn-lt"/>
                          <a:ea typeface="+mn-ea"/>
                          <a:cs typeface="+mn-cs"/>
                        </a:rPr>
                        <a:t>2022</a:t>
                      </a:r>
                      <a:r>
                        <a:rPr kumimoji="1" lang="ja-JP" altLang="en-US" sz="2800" kern="1200" dirty="0">
                          <a:solidFill>
                            <a:schemeClr val="tx1"/>
                          </a:solidFill>
                          <a:latin typeface="+mn-lt"/>
                          <a:ea typeface="+mn-ea"/>
                          <a:cs typeface="+mn-cs"/>
                        </a:rPr>
                        <a:t>年</a:t>
                      </a:r>
                      <a:r>
                        <a:rPr kumimoji="1" lang="en-US" altLang="ja-JP" sz="2800" kern="1200" dirty="0">
                          <a:solidFill>
                            <a:schemeClr val="tx1"/>
                          </a:solidFill>
                          <a:latin typeface="+mn-lt"/>
                          <a:ea typeface="+mn-ea"/>
                          <a:cs typeface="+mn-cs"/>
                        </a:rPr>
                        <a:t>10</a:t>
                      </a:r>
                      <a:r>
                        <a:rPr kumimoji="1" lang="ja-JP" altLang="en-US" sz="2800" kern="1200" dirty="0">
                          <a:solidFill>
                            <a:schemeClr val="tx1"/>
                          </a:solidFill>
                          <a:latin typeface="+mn-lt"/>
                          <a:ea typeface="+mn-ea"/>
                          <a:cs typeface="+mn-cs"/>
                        </a:rPr>
                        <a:t>月末までに、医療事故でご家族を</a:t>
                      </a:r>
                      <a:r>
                        <a:rPr kumimoji="1" lang="ja-JP" altLang="en-US" sz="2800" kern="1200" dirty="0" smtClean="0">
                          <a:solidFill>
                            <a:schemeClr val="tx1"/>
                          </a:solidFill>
                          <a:latin typeface="+mn-lt"/>
                          <a:ea typeface="+mn-ea"/>
                          <a:cs typeface="+mn-cs"/>
                        </a:rPr>
                        <a:t>亡くしたご遺族で、「医療過誤原告の会」に相談された方に対して実施。</a:t>
                      </a:r>
                      <a:endParaRPr kumimoji="1" lang="ja-JP" altLang="en-US" sz="2800" kern="1200" dirty="0">
                        <a:solidFill>
                          <a:schemeClr val="tx1"/>
                        </a:solidFill>
                        <a:latin typeface="+mn-lt"/>
                        <a:ea typeface="+mn-ea"/>
                        <a:cs typeface="+mn-cs"/>
                      </a:endParaRPr>
                    </a:p>
                  </a:txBody>
                  <a:tcPr marL="68580" marR="68580"/>
                </a:tc>
                <a:extLst>
                  <a:ext uri="{0D108BD9-81ED-4DB2-BD59-A6C34878D82A}">
                    <a16:rowId xmlns:a16="http://schemas.microsoft.com/office/drawing/2014/main" xmlns="" val="2978871797"/>
                  </a:ext>
                </a:extLst>
              </a:tr>
              <a:tr h="370840">
                <a:tc>
                  <a:txBody>
                    <a:bodyPr/>
                    <a:lstStyle/>
                    <a:p>
                      <a:pPr marL="0" algn="dist" defTabSz="914400" rtl="0" eaLnBrk="1" latinLnBrk="0" hangingPunct="1"/>
                      <a:r>
                        <a:rPr kumimoji="1" lang="ja-JP" altLang="en-US" sz="2800" kern="1200" dirty="0">
                          <a:solidFill>
                            <a:schemeClr val="tx1"/>
                          </a:solidFill>
                          <a:latin typeface="+mn-lt"/>
                          <a:ea typeface="+mn-ea"/>
                          <a:cs typeface="+mn-cs"/>
                        </a:rPr>
                        <a:t>調査対象者数</a:t>
                      </a:r>
                    </a:p>
                  </a:txBody>
                  <a:tcPr marL="68580" marR="68580"/>
                </a:tc>
                <a:tc>
                  <a:txBody>
                    <a:bodyPr/>
                    <a:lstStyle/>
                    <a:p>
                      <a:pPr marL="0" algn="l" defTabSz="914400" rtl="0" eaLnBrk="1" latinLnBrk="0" hangingPunct="1"/>
                      <a:endParaRPr kumimoji="1" lang="ja-JP" altLang="en-US" sz="2800" kern="1200" dirty="0">
                        <a:solidFill>
                          <a:schemeClr val="tx1"/>
                        </a:solidFill>
                        <a:latin typeface="+mn-lt"/>
                        <a:ea typeface="+mn-ea"/>
                        <a:cs typeface="+mn-cs"/>
                      </a:endParaRPr>
                    </a:p>
                  </a:txBody>
                  <a:tcPr marL="68580" marR="68580"/>
                </a:tc>
                <a:tc>
                  <a:txBody>
                    <a:bodyPr/>
                    <a:lstStyle/>
                    <a:p>
                      <a:pPr marL="0" algn="l" defTabSz="914400" rtl="0" eaLnBrk="1" latinLnBrk="0" hangingPunct="1"/>
                      <a:r>
                        <a:rPr kumimoji="1" lang="ja-JP" altLang="en-US" sz="2800" kern="1200" dirty="0">
                          <a:solidFill>
                            <a:schemeClr val="tx1"/>
                          </a:solidFill>
                          <a:latin typeface="+mn-lt"/>
                          <a:ea typeface="+mn-ea"/>
                          <a:cs typeface="+mn-cs"/>
                        </a:rPr>
                        <a:t>１９４家族</a:t>
                      </a:r>
                      <a:endParaRPr kumimoji="1" lang="ja-JP" altLang="en-US" sz="2800" kern="1200" dirty="0">
                        <a:solidFill>
                          <a:srgbClr val="FF0000"/>
                        </a:solidFill>
                        <a:latin typeface="+mn-lt"/>
                        <a:ea typeface="+mn-ea"/>
                        <a:cs typeface="+mn-cs"/>
                      </a:endParaRPr>
                    </a:p>
                  </a:txBody>
                  <a:tcPr marL="68580" marR="68580"/>
                </a:tc>
                <a:extLst>
                  <a:ext uri="{0D108BD9-81ED-4DB2-BD59-A6C34878D82A}">
                    <a16:rowId xmlns:a16="http://schemas.microsoft.com/office/drawing/2014/main" xmlns="" val="1798952587"/>
                  </a:ext>
                </a:extLst>
              </a:tr>
              <a:tr h="370840">
                <a:tc>
                  <a:txBody>
                    <a:bodyPr/>
                    <a:lstStyle/>
                    <a:p>
                      <a:pPr marL="0" algn="dist" defTabSz="914400" rtl="0" eaLnBrk="1" latinLnBrk="0" hangingPunct="1"/>
                      <a:r>
                        <a:rPr kumimoji="1" lang="ja-JP" altLang="en-US" sz="2800" kern="1200" dirty="0">
                          <a:solidFill>
                            <a:schemeClr val="tx1"/>
                          </a:solidFill>
                          <a:latin typeface="+mn-lt"/>
                          <a:ea typeface="+mn-ea"/>
                          <a:cs typeface="+mn-cs"/>
                        </a:rPr>
                        <a:t>回答者総数</a:t>
                      </a:r>
                    </a:p>
                  </a:txBody>
                  <a:tcPr marL="68580" marR="68580"/>
                </a:tc>
                <a:tc>
                  <a:txBody>
                    <a:bodyPr/>
                    <a:lstStyle/>
                    <a:p>
                      <a:pPr marL="0" algn="l" defTabSz="914400" rtl="0" eaLnBrk="1" latinLnBrk="0" hangingPunct="1"/>
                      <a:endParaRPr kumimoji="1" lang="ja-JP" altLang="en-US" sz="2800" kern="1200" dirty="0">
                        <a:solidFill>
                          <a:schemeClr val="tx1"/>
                        </a:solidFill>
                        <a:latin typeface="+mn-lt"/>
                        <a:ea typeface="+mn-ea"/>
                        <a:cs typeface="+mn-cs"/>
                      </a:endParaRPr>
                    </a:p>
                  </a:txBody>
                  <a:tcPr marL="68580" marR="68580"/>
                </a:tc>
                <a:tc>
                  <a:txBody>
                    <a:bodyPr/>
                    <a:lstStyle/>
                    <a:p>
                      <a:pPr marL="0" algn="l" defTabSz="914400" rtl="0" eaLnBrk="1" latinLnBrk="0" hangingPunct="1"/>
                      <a:r>
                        <a:rPr kumimoji="1" lang="ja-JP" altLang="en-US" sz="2800" kern="1200" dirty="0" smtClean="0">
                          <a:solidFill>
                            <a:schemeClr val="tx1"/>
                          </a:solidFill>
                          <a:latin typeface="+mn-lt"/>
                          <a:ea typeface="+mn-ea"/>
                          <a:cs typeface="+mn-cs"/>
                        </a:rPr>
                        <a:t>５９家族</a:t>
                      </a:r>
                      <a:endParaRPr kumimoji="1" lang="ja-JP" altLang="en-US" sz="2800" kern="1200" dirty="0">
                        <a:solidFill>
                          <a:schemeClr val="tx1"/>
                        </a:solidFill>
                        <a:latin typeface="+mn-lt"/>
                        <a:ea typeface="+mn-ea"/>
                        <a:cs typeface="+mn-cs"/>
                      </a:endParaRPr>
                    </a:p>
                  </a:txBody>
                  <a:tcPr marL="68580" marR="68580"/>
                </a:tc>
                <a:extLst>
                  <a:ext uri="{0D108BD9-81ED-4DB2-BD59-A6C34878D82A}">
                    <a16:rowId xmlns:a16="http://schemas.microsoft.com/office/drawing/2014/main" xmlns="" val="3137460194"/>
                  </a:ext>
                </a:extLst>
              </a:tr>
              <a:tr h="370840">
                <a:tc>
                  <a:txBody>
                    <a:bodyPr/>
                    <a:lstStyle/>
                    <a:p>
                      <a:pPr marL="0" algn="dist" defTabSz="914400" rtl="0" eaLnBrk="1" latinLnBrk="0" hangingPunct="1"/>
                      <a:r>
                        <a:rPr kumimoji="1" lang="ja-JP" altLang="en-US" sz="2800" kern="1200" dirty="0">
                          <a:solidFill>
                            <a:schemeClr val="tx1"/>
                          </a:solidFill>
                          <a:latin typeface="+mn-lt"/>
                          <a:ea typeface="+mn-ea"/>
                          <a:cs typeface="+mn-cs"/>
                        </a:rPr>
                        <a:t>回収率</a:t>
                      </a:r>
                    </a:p>
                  </a:txBody>
                  <a:tcPr marL="68580" marR="68580"/>
                </a:tc>
                <a:tc>
                  <a:txBody>
                    <a:bodyPr/>
                    <a:lstStyle/>
                    <a:p>
                      <a:pPr marL="0" algn="l" defTabSz="914400" rtl="0" eaLnBrk="1" latinLnBrk="0" hangingPunct="1"/>
                      <a:endParaRPr kumimoji="1" lang="ja-JP" altLang="en-US" sz="2800" kern="1200" dirty="0">
                        <a:solidFill>
                          <a:schemeClr val="tx1"/>
                        </a:solidFill>
                        <a:latin typeface="+mn-lt"/>
                        <a:ea typeface="+mn-ea"/>
                        <a:cs typeface="+mn-cs"/>
                      </a:endParaRPr>
                    </a:p>
                  </a:txBody>
                  <a:tcPr marL="68580" marR="68580"/>
                </a:tc>
                <a:tc>
                  <a:txBody>
                    <a:bodyPr/>
                    <a:lstStyle/>
                    <a:p>
                      <a:pPr marL="0" algn="l" defTabSz="914400" rtl="0" eaLnBrk="1" latinLnBrk="0" hangingPunct="1"/>
                      <a:r>
                        <a:rPr kumimoji="1" lang="ja-JP" altLang="en-US" sz="2800" kern="1200" dirty="0" smtClean="0">
                          <a:solidFill>
                            <a:schemeClr val="tx1"/>
                          </a:solidFill>
                          <a:latin typeface="+mn-lt"/>
                          <a:ea typeface="+mn-ea"/>
                          <a:cs typeface="+mn-cs"/>
                        </a:rPr>
                        <a:t>３０．４％</a:t>
                      </a:r>
                      <a:endParaRPr kumimoji="1" lang="ja-JP" altLang="en-US" sz="2800" kern="1200" dirty="0">
                        <a:solidFill>
                          <a:schemeClr val="tx1"/>
                        </a:solidFill>
                        <a:latin typeface="+mn-lt"/>
                        <a:ea typeface="+mn-ea"/>
                        <a:cs typeface="+mn-cs"/>
                      </a:endParaRPr>
                    </a:p>
                  </a:txBody>
                  <a:tcPr marL="68580" marR="68580"/>
                </a:tc>
                <a:extLst>
                  <a:ext uri="{0D108BD9-81ED-4DB2-BD59-A6C34878D82A}">
                    <a16:rowId xmlns:a16="http://schemas.microsoft.com/office/drawing/2014/main" xmlns="" val="2659904356"/>
                  </a:ext>
                </a:extLst>
              </a:tr>
            </a:tbl>
          </a:graphicData>
        </a:graphic>
      </p:graphicFrame>
      <p:sp>
        <p:nvSpPr>
          <p:cNvPr id="3" name="フッター プレースホルダー 2">
            <a:extLst>
              <a:ext uri="{FF2B5EF4-FFF2-40B4-BE49-F238E27FC236}">
                <a16:creationId xmlns:a16="http://schemas.microsoft.com/office/drawing/2014/main" xmlns="" id="{CF221958-C68C-4FAB-A8B2-A50DEEA517DE}"/>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3634927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279357CE-9333-40C1-BFC0-29CD80CC80E4}"/>
              </a:ext>
            </a:extLst>
          </p:cNvPr>
          <p:cNvSpPr>
            <a:spLocks noGrp="1"/>
          </p:cNvSpPr>
          <p:nvPr>
            <p:ph type="title"/>
          </p:nvPr>
        </p:nvSpPr>
        <p:spPr>
          <a:blipFill>
            <a:blip r:embed="rId3"/>
            <a:tile tx="0" ty="0" sx="100000" sy="100000" flip="none" algn="tl"/>
          </a:blipFill>
        </p:spPr>
        <p:txBody>
          <a:bodyPr>
            <a:normAutofit fontScale="90000"/>
          </a:bodyPr>
          <a:lstStyle/>
          <a:p>
            <a:r>
              <a:rPr kumimoji="1" lang="ja-JP" altLang="en-US" dirty="0"/>
              <a:t>事故解決にあたり取った行動に</a:t>
            </a:r>
            <a:r>
              <a:rPr kumimoji="1" lang="ja-JP" altLang="en-US" sz="4000" dirty="0"/>
              <a:t>ついて</a:t>
            </a:r>
          </a:p>
        </p:txBody>
      </p:sp>
      <p:sp>
        <p:nvSpPr>
          <p:cNvPr id="5" name="フッター プレースホルダー 4">
            <a:extLst>
              <a:ext uri="{FF2B5EF4-FFF2-40B4-BE49-F238E27FC236}">
                <a16:creationId xmlns:a16="http://schemas.microsoft.com/office/drawing/2014/main" xmlns="" id="{0B96EA5B-D09F-4F60-B362-BC136D568148}"/>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6" name="図 5">
            <a:extLst>
              <a:ext uri="{FF2B5EF4-FFF2-40B4-BE49-F238E27FC236}">
                <a16:creationId xmlns:a16="http://schemas.microsoft.com/office/drawing/2014/main" xmlns="" id="{CA786A92-BCE5-431F-8D35-D0954D521949}"/>
              </a:ext>
            </a:extLst>
          </p:cNvPr>
          <p:cNvPicPr>
            <a:picLocks noChangeAspect="1"/>
          </p:cNvPicPr>
          <p:nvPr/>
        </p:nvPicPr>
        <p:blipFill>
          <a:blip r:embed="rId4"/>
          <a:stretch>
            <a:fillRect/>
          </a:stretch>
        </p:blipFill>
        <p:spPr>
          <a:xfrm>
            <a:off x="611560" y="1484784"/>
            <a:ext cx="7992888" cy="5184576"/>
          </a:xfrm>
          <a:prstGeom prst="rect">
            <a:avLst/>
          </a:prstGeom>
        </p:spPr>
      </p:pic>
    </p:spTree>
    <p:extLst>
      <p:ext uri="{BB962C8B-B14F-4D97-AF65-F5344CB8AC3E}">
        <p14:creationId xmlns:p14="http://schemas.microsoft.com/office/powerpoint/2010/main" val="2224586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B05A515E-D03C-416A-9597-84E457CF3166}"/>
              </a:ext>
            </a:extLst>
          </p:cNvPr>
          <p:cNvSpPr>
            <a:spLocks noGrp="1"/>
          </p:cNvSpPr>
          <p:nvPr>
            <p:ph type="title"/>
          </p:nvPr>
        </p:nvSpPr>
        <p:spPr>
          <a:blipFill>
            <a:blip r:embed="rId3"/>
            <a:tile tx="0" ty="0" sx="100000" sy="100000" flip="none" algn="tl"/>
          </a:blipFill>
        </p:spPr>
        <p:txBody>
          <a:bodyPr>
            <a:normAutofit fontScale="90000"/>
          </a:bodyPr>
          <a:lstStyle/>
          <a:p>
            <a:r>
              <a:rPr kumimoji="1" lang="ja-JP" altLang="en-US" dirty="0"/>
              <a:t>医療事故について相談したところは</a:t>
            </a:r>
          </a:p>
        </p:txBody>
      </p:sp>
      <p:sp>
        <p:nvSpPr>
          <p:cNvPr id="4" name="フッター プレースホルダー 3">
            <a:extLst>
              <a:ext uri="{FF2B5EF4-FFF2-40B4-BE49-F238E27FC236}">
                <a16:creationId xmlns:a16="http://schemas.microsoft.com/office/drawing/2014/main" xmlns="" id="{7C3E6BC2-C771-4997-ABD1-6671BFA8EFC9}"/>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5" name="図 4">
            <a:extLst>
              <a:ext uri="{FF2B5EF4-FFF2-40B4-BE49-F238E27FC236}">
                <a16:creationId xmlns:a16="http://schemas.microsoft.com/office/drawing/2014/main" xmlns="" id="{3CD5B4D5-AA52-47BE-AC71-C0083F8E3075}"/>
              </a:ext>
            </a:extLst>
          </p:cNvPr>
          <p:cNvPicPr>
            <a:picLocks noChangeAspect="1"/>
          </p:cNvPicPr>
          <p:nvPr/>
        </p:nvPicPr>
        <p:blipFill>
          <a:blip r:embed="rId4"/>
          <a:stretch>
            <a:fillRect/>
          </a:stretch>
        </p:blipFill>
        <p:spPr>
          <a:xfrm>
            <a:off x="539552" y="1484783"/>
            <a:ext cx="8064896" cy="5224265"/>
          </a:xfrm>
          <a:prstGeom prst="rect">
            <a:avLst/>
          </a:prstGeom>
        </p:spPr>
      </p:pic>
    </p:spTree>
    <p:extLst>
      <p:ext uri="{BB962C8B-B14F-4D97-AF65-F5344CB8AC3E}">
        <p14:creationId xmlns:p14="http://schemas.microsoft.com/office/powerpoint/2010/main" val="2759989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9F135384-99A0-48F5-B51D-A82742A7175C}"/>
              </a:ext>
            </a:extLst>
          </p:cNvPr>
          <p:cNvSpPr>
            <a:spLocks noGrp="1"/>
          </p:cNvSpPr>
          <p:nvPr>
            <p:ph type="title"/>
          </p:nvPr>
        </p:nvSpPr>
        <p:spPr>
          <a:xfrm>
            <a:off x="467544" y="332656"/>
            <a:ext cx="8229600" cy="1008112"/>
          </a:xfrm>
          <a:blipFill>
            <a:blip r:embed="rId3"/>
            <a:tile tx="0" ty="0" sx="100000" sy="100000" flip="none" algn="tl"/>
          </a:blipFill>
        </p:spPr>
        <p:txBody>
          <a:bodyPr>
            <a:normAutofit/>
          </a:bodyPr>
          <a:lstStyle/>
          <a:p>
            <a:r>
              <a:rPr kumimoji="1" lang="ja-JP" altLang="en-US" sz="3200" dirty="0"/>
              <a:t>事故前の「医療事故調査制度」の認知度</a:t>
            </a:r>
          </a:p>
        </p:txBody>
      </p:sp>
      <p:sp>
        <p:nvSpPr>
          <p:cNvPr id="4" name="フッター プレースホルダー 3">
            <a:extLst>
              <a:ext uri="{FF2B5EF4-FFF2-40B4-BE49-F238E27FC236}">
                <a16:creationId xmlns:a16="http://schemas.microsoft.com/office/drawing/2014/main" xmlns="" id="{5C81FC5F-B469-41EB-8653-8EE30BE548AE}"/>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6" name="図 5">
            <a:extLst>
              <a:ext uri="{FF2B5EF4-FFF2-40B4-BE49-F238E27FC236}">
                <a16:creationId xmlns:a16="http://schemas.microsoft.com/office/drawing/2014/main" xmlns="" id="{451205FF-8143-4D2B-A38C-B08165193151}"/>
              </a:ext>
            </a:extLst>
          </p:cNvPr>
          <p:cNvPicPr>
            <a:picLocks noChangeAspect="1"/>
          </p:cNvPicPr>
          <p:nvPr/>
        </p:nvPicPr>
        <p:blipFill>
          <a:blip r:embed="rId4"/>
          <a:stretch>
            <a:fillRect/>
          </a:stretch>
        </p:blipFill>
        <p:spPr>
          <a:xfrm>
            <a:off x="539553" y="1412776"/>
            <a:ext cx="8136904" cy="5285051"/>
          </a:xfrm>
          <a:prstGeom prst="rect">
            <a:avLst/>
          </a:prstGeom>
        </p:spPr>
      </p:pic>
    </p:spTree>
    <p:extLst>
      <p:ext uri="{BB962C8B-B14F-4D97-AF65-F5344CB8AC3E}">
        <p14:creationId xmlns:p14="http://schemas.microsoft.com/office/powerpoint/2010/main" val="1904946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52F733BB-366E-40F5-9FB2-B6031AB14092}"/>
              </a:ext>
            </a:extLst>
          </p:cNvPr>
          <p:cNvSpPr>
            <a:spLocks noGrp="1"/>
          </p:cNvSpPr>
          <p:nvPr>
            <p:ph type="title"/>
          </p:nvPr>
        </p:nvSpPr>
        <p:spPr>
          <a:xfrm>
            <a:off x="457200" y="274638"/>
            <a:ext cx="8229600" cy="994122"/>
          </a:xfrm>
          <a:blipFill>
            <a:blip r:embed="rId3"/>
            <a:tile tx="0" ty="0" sx="100000" sy="100000" flip="none" algn="tl"/>
          </a:blipFill>
        </p:spPr>
        <p:txBody>
          <a:bodyPr>
            <a:normAutofit/>
          </a:bodyPr>
          <a:lstStyle/>
          <a:p>
            <a:r>
              <a:rPr lang="ja-JP" altLang="en-US" sz="3200" dirty="0"/>
              <a:t>支援センターへの事故発生</a:t>
            </a:r>
            <a:r>
              <a:rPr kumimoji="1" lang="ja-JP" altLang="en-US" sz="3200" dirty="0"/>
              <a:t>報告について</a:t>
            </a:r>
          </a:p>
        </p:txBody>
      </p:sp>
      <p:sp>
        <p:nvSpPr>
          <p:cNvPr id="6" name="テキスト ボックス 5">
            <a:extLst>
              <a:ext uri="{FF2B5EF4-FFF2-40B4-BE49-F238E27FC236}">
                <a16:creationId xmlns:a16="http://schemas.microsoft.com/office/drawing/2014/main" xmlns="" id="{0F2DCF20-2710-452E-AD05-A86DD62858F8}"/>
              </a:ext>
            </a:extLst>
          </p:cNvPr>
          <p:cNvSpPr txBox="1"/>
          <p:nvPr/>
        </p:nvSpPr>
        <p:spPr>
          <a:xfrm>
            <a:off x="333250" y="5000425"/>
            <a:ext cx="4059041" cy="1754326"/>
          </a:xfrm>
          <a:prstGeom prst="rect">
            <a:avLst/>
          </a:prstGeom>
          <a:noFill/>
        </p:spPr>
        <p:txBody>
          <a:bodyPr wrap="square" rtlCol="0">
            <a:spAutoFit/>
          </a:bodyPr>
          <a:lstStyle/>
          <a:p>
            <a:r>
              <a:rPr kumimoji="1" lang="en-US" altLang="ja-JP" sz="1200" b="1" baseline="0" dirty="0">
                <a:solidFill>
                  <a:schemeClr val="tx1"/>
                </a:solidFill>
                <a:latin typeface="游ゴシック" panose="020B0400000000000000" pitchFamily="50" charset="-128"/>
                <a:ea typeface="游ゴシック" panose="020B0400000000000000" pitchFamily="50" charset="-128"/>
              </a:rPr>
              <a:t>【</a:t>
            </a:r>
            <a:r>
              <a:rPr kumimoji="1" lang="ja-JP" altLang="en-US" sz="1200" b="1" baseline="0" dirty="0">
                <a:solidFill>
                  <a:schemeClr val="tx1"/>
                </a:solidFill>
                <a:latin typeface="游ゴシック" panose="020B0400000000000000" pitchFamily="50" charset="-128"/>
                <a:ea typeface="游ゴシック" panose="020B0400000000000000" pitchFamily="50" charset="-128"/>
              </a:rPr>
              <a:t>その他</a:t>
            </a:r>
            <a:r>
              <a:rPr kumimoji="1" lang="en-US" altLang="ja-JP" sz="1200" b="1" baseline="0" dirty="0">
                <a:solidFill>
                  <a:schemeClr val="tx1"/>
                </a:solidFill>
                <a:latin typeface="游ゴシック" panose="020B0400000000000000" pitchFamily="50" charset="-128"/>
                <a:ea typeface="游ゴシック" panose="020B0400000000000000" pitchFamily="50" charset="-128"/>
              </a:rPr>
              <a:t>】</a:t>
            </a:r>
          </a:p>
          <a:p>
            <a:pPr marL="171450" indent="-171450">
              <a:buFont typeface="Arial" panose="020B0604020202020204" pitchFamily="34" charset="0"/>
              <a:buChar char="•"/>
            </a:pPr>
            <a:r>
              <a:rPr kumimoji="1" lang="ja-JP" altLang="en-US" sz="1200" b="1" baseline="0" dirty="0">
                <a:solidFill>
                  <a:schemeClr val="tx1"/>
                </a:solidFill>
                <a:latin typeface="游ゴシック" panose="020B0400000000000000" pitchFamily="50" charset="-128"/>
                <a:ea typeface="游ゴシック" panose="020B0400000000000000" pitchFamily="50" charset="-128"/>
              </a:rPr>
              <a:t>多分報告しなかった。</a:t>
            </a:r>
            <a:r>
              <a:rPr kumimoji="1" lang="en-US" altLang="ja-JP" sz="1200" b="1" baseline="0" dirty="0">
                <a:solidFill>
                  <a:schemeClr val="tx1"/>
                </a:solidFill>
                <a:latin typeface="游ゴシック" panose="020B0400000000000000" pitchFamily="50" charset="-128"/>
                <a:ea typeface="游ゴシック" panose="020B0400000000000000" pitchFamily="50" charset="-128"/>
              </a:rPr>
              <a:t>2016</a:t>
            </a:r>
            <a:r>
              <a:rPr kumimoji="1" lang="ja-JP" altLang="en-US" sz="1200" b="1" baseline="0" dirty="0">
                <a:solidFill>
                  <a:schemeClr val="tx1"/>
                </a:solidFill>
                <a:latin typeface="游ゴシック" panose="020B0400000000000000" pitchFamily="50" charset="-128"/>
                <a:ea typeface="游ゴシック" panose="020B0400000000000000" pitchFamily="50" charset="-128"/>
              </a:rPr>
              <a:t>年</a:t>
            </a:r>
            <a:r>
              <a:rPr kumimoji="1" lang="en-US" altLang="ja-JP" sz="1200" b="1" baseline="0" dirty="0">
                <a:solidFill>
                  <a:schemeClr val="tx1"/>
                </a:solidFill>
                <a:latin typeface="游ゴシック" panose="020B0400000000000000" pitchFamily="50" charset="-128"/>
                <a:ea typeface="游ゴシック" panose="020B0400000000000000" pitchFamily="50" charset="-128"/>
              </a:rPr>
              <a:t>12</a:t>
            </a:r>
            <a:r>
              <a:rPr kumimoji="1" lang="ja-JP" altLang="en-US" sz="1200" b="1" baseline="0" dirty="0">
                <a:solidFill>
                  <a:schemeClr val="tx1"/>
                </a:solidFill>
                <a:latin typeface="游ゴシック" panose="020B0400000000000000" pitchFamily="50" charset="-128"/>
                <a:ea typeface="游ゴシック" panose="020B0400000000000000" pitchFamily="50" charset="-128"/>
              </a:rPr>
              <a:t>月の主治医との面談でその話一言も出なかったので。</a:t>
            </a:r>
            <a:endParaRPr kumimoji="1" lang="en-US" altLang="ja-JP" sz="1200" b="1" baseline="0" dirty="0">
              <a:solidFill>
                <a:srgbClr val="FF0000"/>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200" b="1" baseline="0" dirty="0">
                <a:solidFill>
                  <a:schemeClr val="tx1"/>
                </a:solidFill>
                <a:latin typeface="游ゴシック" panose="020B0400000000000000" pitchFamily="50" charset="-128"/>
                <a:ea typeface="游ゴシック" panose="020B0400000000000000" pitchFamily="50" charset="-128"/>
              </a:rPr>
              <a:t>制度を知らなかったので、当該医療機関には希望すら伝えていない</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200" b="1" baseline="0" dirty="0">
                <a:solidFill>
                  <a:schemeClr val="tx1"/>
                </a:solidFill>
                <a:latin typeface="游ゴシック" panose="020B0400000000000000" pitchFamily="50" charset="-128"/>
                <a:ea typeface="游ゴシック" panose="020B0400000000000000" pitchFamily="50" charset="-128"/>
              </a:rPr>
              <a:t>病院側の担当者は警察へ報告したので必要ないとのこと。「報告しなさい」と伝えたら上記の返答。担当者は笑っていた。</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endParaRPr>
          </a:p>
          <a:p>
            <a:endParaRPr kumimoji="1" lang="ja-JP" altLang="en-US" sz="1200" dirty="0">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xmlns="" id="{8162B229-C9F1-438C-80F1-27758864467D}"/>
              </a:ext>
            </a:extLst>
          </p:cNvPr>
          <p:cNvSpPr txBox="1"/>
          <p:nvPr/>
        </p:nvSpPr>
        <p:spPr>
          <a:xfrm>
            <a:off x="4577195" y="4591023"/>
            <a:ext cx="4059041" cy="461665"/>
          </a:xfrm>
          <a:prstGeom prst="rect">
            <a:avLst/>
          </a:prstGeom>
          <a:noFill/>
        </p:spPr>
        <p:txBody>
          <a:bodyPr wrap="square" rtlCol="0">
            <a:spAutoFit/>
          </a:bodyPr>
          <a:lstStyle/>
          <a:p>
            <a:r>
              <a:rPr kumimoji="1" lang="en-US" altLang="ja-JP" sz="1200" b="1" dirty="0">
                <a:solidFill>
                  <a:sysClr val="windowText" lastClr="000000"/>
                </a:solidFill>
                <a:latin typeface="游ゴシック" panose="020B0400000000000000" pitchFamily="50" charset="-128"/>
                <a:ea typeface="游ゴシック" panose="020B0400000000000000" pitchFamily="50" charset="-128"/>
              </a:rPr>
              <a:t>【</a:t>
            </a:r>
            <a:r>
              <a:rPr kumimoji="1" lang="ja-JP" altLang="en-US" sz="1200" b="1" dirty="0">
                <a:solidFill>
                  <a:sysClr val="windowText" lastClr="000000"/>
                </a:solidFill>
                <a:latin typeface="游ゴシック" panose="020B0400000000000000" pitchFamily="50" charset="-128"/>
                <a:ea typeface="游ゴシック" panose="020B0400000000000000" pitchFamily="50" charset="-128"/>
              </a:rPr>
              <a:t>その他</a:t>
            </a:r>
            <a:r>
              <a:rPr kumimoji="1" lang="en-US" altLang="ja-JP" sz="1200" b="1" dirty="0">
                <a:solidFill>
                  <a:sysClr val="windowText" lastClr="000000"/>
                </a:solidFill>
                <a:latin typeface="游ゴシック" panose="020B0400000000000000" pitchFamily="50" charset="-128"/>
                <a:ea typeface="游ゴシック" panose="020B0400000000000000" pitchFamily="50" charset="-128"/>
              </a:rPr>
              <a:t>】</a:t>
            </a:r>
            <a:r>
              <a:rPr kumimoji="1" lang="ja-JP" altLang="en-US" sz="1200" b="1" dirty="0">
                <a:solidFill>
                  <a:sysClr val="windowText" lastClr="000000"/>
                </a:solidFill>
                <a:latin typeface="游ゴシック" panose="020B0400000000000000" pitchFamily="50" charset="-128"/>
                <a:ea typeface="游ゴシック" panose="020B0400000000000000" pitchFamily="50" charset="-128"/>
              </a:rPr>
              <a:t>　・移転先の大学病院が行った </a:t>
            </a:r>
          </a:p>
          <a:p>
            <a:endParaRPr kumimoji="1" lang="ja-JP" altLang="en-US" sz="1200" b="1" dirty="0">
              <a:latin typeface="游ゴシック" panose="020B0400000000000000" pitchFamily="50" charset="-128"/>
              <a:ea typeface="游ゴシック" panose="020B0400000000000000" pitchFamily="50" charset="-128"/>
            </a:endParaRPr>
          </a:p>
        </p:txBody>
      </p:sp>
      <p:sp>
        <p:nvSpPr>
          <p:cNvPr id="4" name="フッター プレースホルダー 3">
            <a:extLst>
              <a:ext uri="{FF2B5EF4-FFF2-40B4-BE49-F238E27FC236}">
                <a16:creationId xmlns:a16="http://schemas.microsoft.com/office/drawing/2014/main" xmlns="" id="{5EF067EA-8A3E-438B-A0E9-0C49ED097F20}"/>
              </a:ext>
            </a:extLst>
          </p:cNvPr>
          <p:cNvSpPr>
            <a:spLocks noGrp="1"/>
          </p:cNvSpPr>
          <p:nvPr>
            <p:ph type="ftr" sz="quarter" idx="11"/>
          </p:nvPr>
        </p:nvSpPr>
        <p:spPr/>
        <p:txBody>
          <a:bodyPr/>
          <a:lstStyle/>
          <a:p>
            <a:r>
              <a:rPr lang="en-US" altLang="ja-JP">
                <a:solidFill>
                  <a:srgbClr val="8A8A8A"/>
                </a:solidFill>
                <a:latin typeface="メイリオ" panose="020B0604030504040204" pitchFamily="50" charset="-128"/>
                <a:ea typeface="メイリオ" panose="020B0604030504040204" pitchFamily="50" charset="-128"/>
              </a:rPr>
              <a:t>©</a:t>
            </a:r>
            <a:r>
              <a:rPr lang="ja-JP" altLang="en-US">
                <a:solidFill>
                  <a:srgbClr val="8A8A8A"/>
                </a:solidFill>
                <a:latin typeface="メイリオ" panose="020B0604030504040204" pitchFamily="50" charset="-128"/>
                <a:ea typeface="メイリオ" panose="020B0604030504040204" pitchFamily="50" charset="-128"/>
              </a:rPr>
              <a:t> </a:t>
            </a:r>
            <a:r>
              <a:rPr lang="en-US" altLang="ja-JP">
                <a:solidFill>
                  <a:srgbClr val="8A8A8A"/>
                </a:solidFill>
                <a:latin typeface="メイリオ" panose="020B0604030504040204" pitchFamily="50" charset="-128"/>
                <a:ea typeface="メイリオ" panose="020B0604030504040204" pitchFamily="50" charset="-128"/>
              </a:rPr>
              <a:t>2022</a:t>
            </a:r>
            <a:r>
              <a:rPr lang="ja-JP" altLang="en-US">
                <a:solidFill>
                  <a:srgbClr val="8A8A8A"/>
                </a:solidFill>
                <a:latin typeface="メイリオ" panose="020B0604030504040204" pitchFamily="50" charset="-128"/>
                <a:ea typeface="メイリオ" panose="020B0604030504040204" pitchFamily="50" charset="-128"/>
              </a:rPr>
              <a:t> 医療過誤 原告の会</a:t>
            </a:r>
            <a:endParaRPr lang="en-US" altLang="ja-JP">
              <a:solidFill>
                <a:srgbClr val="8A8A8A"/>
              </a:solidFill>
              <a:latin typeface="メイリオ" panose="020B0604030504040204" pitchFamily="50" charset="-128"/>
              <a:ea typeface="メイリオ" panose="020B0604030504040204" pitchFamily="50" charset="-128"/>
            </a:endParaRPr>
          </a:p>
          <a:p>
            <a:endParaRPr kumimoji="1" lang="ja-JP" altLang="en-US" dirty="0"/>
          </a:p>
        </p:txBody>
      </p:sp>
      <p:pic>
        <p:nvPicPr>
          <p:cNvPr id="10" name="図 9">
            <a:extLst>
              <a:ext uri="{FF2B5EF4-FFF2-40B4-BE49-F238E27FC236}">
                <a16:creationId xmlns:a16="http://schemas.microsoft.com/office/drawing/2014/main" xmlns="" id="{872AD829-E1BC-4570-ADCB-6B87A8F756DE}"/>
              </a:ext>
            </a:extLst>
          </p:cNvPr>
          <p:cNvPicPr>
            <a:picLocks noChangeAspect="1"/>
          </p:cNvPicPr>
          <p:nvPr/>
        </p:nvPicPr>
        <p:blipFill>
          <a:blip r:embed="rId4"/>
          <a:stretch>
            <a:fillRect/>
          </a:stretch>
        </p:blipFill>
        <p:spPr>
          <a:xfrm>
            <a:off x="423646" y="1412776"/>
            <a:ext cx="4084804" cy="3587649"/>
          </a:xfrm>
          <a:prstGeom prst="rect">
            <a:avLst/>
          </a:prstGeom>
        </p:spPr>
      </p:pic>
      <p:pic>
        <p:nvPicPr>
          <p:cNvPr id="11" name="図 10">
            <a:extLst>
              <a:ext uri="{FF2B5EF4-FFF2-40B4-BE49-F238E27FC236}">
                <a16:creationId xmlns:a16="http://schemas.microsoft.com/office/drawing/2014/main" xmlns="" id="{6E8E23D2-A9F2-444C-88DF-53F28DAC1DA8}"/>
              </a:ext>
            </a:extLst>
          </p:cNvPr>
          <p:cNvPicPr>
            <a:picLocks noChangeAspect="1"/>
          </p:cNvPicPr>
          <p:nvPr/>
        </p:nvPicPr>
        <p:blipFill>
          <a:blip r:embed="rId5"/>
          <a:stretch>
            <a:fillRect/>
          </a:stretch>
        </p:blipFill>
        <p:spPr>
          <a:xfrm>
            <a:off x="4604476" y="1412776"/>
            <a:ext cx="4082501" cy="3178248"/>
          </a:xfrm>
          <a:prstGeom prst="rect">
            <a:avLst/>
          </a:prstGeom>
        </p:spPr>
      </p:pic>
    </p:spTree>
    <p:extLst>
      <p:ext uri="{BB962C8B-B14F-4D97-AF65-F5344CB8AC3E}">
        <p14:creationId xmlns:p14="http://schemas.microsoft.com/office/powerpoint/2010/main" val="38900633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TotalTime>
  <Words>1150</Words>
  <Application>Microsoft Macintosh PowerPoint</Application>
  <PresentationFormat>画面に合わせる (4:3)</PresentationFormat>
  <Paragraphs>171</Paragraphs>
  <Slides>22</Slides>
  <Notes>14</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医療基本法学習会   医療基本法からみた現行医療制度の問題点  医療事故問題（医療事故調査制度８年目）  ～被害者救済、再発防止を通じての命の尊厳の回復～　</vt:lpstr>
      <vt:lpstr> 4-1　医療事故調査制度8年の現状 　　2015年発足から８年　医療事故調査制度衰退化？ </vt:lpstr>
      <vt:lpstr> 　　　「医療過誤原告の会」に託した願い</vt:lpstr>
      <vt:lpstr>アンケート調査の目的</vt:lpstr>
      <vt:lpstr>調査対象および回収結果</vt:lpstr>
      <vt:lpstr>事故解決にあたり取った行動について</vt:lpstr>
      <vt:lpstr>医療事故について相談したところは</vt:lpstr>
      <vt:lpstr>事故前の「医療事故調査制度」の認知度</vt:lpstr>
      <vt:lpstr>支援センターへの事故発生報告について</vt:lpstr>
      <vt:lpstr>「医療事故調査制度」は誰からどのように知ったか</vt:lpstr>
      <vt:lpstr>事故報告をしなかった理由について</vt:lpstr>
      <vt:lpstr>事故報告をしなかった理由（その他）</vt:lpstr>
      <vt:lpstr>院内調査について</vt:lpstr>
      <vt:lpstr>センター調査について</vt:lpstr>
      <vt:lpstr>センター調査報告書について</vt:lpstr>
      <vt:lpstr>センター調査報告書を受け取って</vt:lpstr>
      <vt:lpstr>医療機関側に望むこと</vt:lpstr>
      <vt:lpstr>医療事故が発生した場合に必要と考えるものとは</vt:lpstr>
      <vt:lpstr>アンケートから結果から現制度の評価と課題</vt:lpstr>
      <vt:lpstr>　　　　医療事故再発防止、調査制度改革へ 　　医療事故調査制度に責任を持つ行政 　　医療事故調査制度を実践する医療機関管理者 　　医療事故調査制度を活かす機構</vt:lpstr>
      <vt:lpstr>医療事故調査制度を育てる基本法が必要</vt:lpstr>
      <vt:lpstr>ご清聴ありがとうございました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医療過誤裁判・勝訴率推移</dc:title>
  <dc:creator>miyawaki</dc:creator>
  <cp:lastModifiedBy>mokuri</cp:lastModifiedBy>
  <cp:revision>92</cp:revision>
  <cp:lastPrinted>2022-03-06T01:26:20Z</cp:lastPrinted>
  <dcterms:created xsi:type="dcterms:W3CDTF">2012-11-08T14:18:09Z</dcterms:created>
  <dcterms:modified xsi:type="dcterms:W3CDTF">2023-04-10T16:46:48Z</dcterms:modified>
</cp:coreProperties>
</file>