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 id="2147483702" r:id="rId5"/>
    <p:sldMasterId id="2147483714" r:id="rId6"/>
  </p:sldMasterIdLst>
  <p:notesMasterIdLst>
    <p:notesMasterId r:id="rId16"/>
  </p:notesMasterIdLst>
  <p:handoutMasterIdLst>
    <p:handoutMasterId r:id="rId17"/>
  </p:handoutMasterIdLst>
  <p:sldIdLst>
    <p:sldId id="256" r:id="rId7"/>
    <p:sldId id="263" r:id="rId8"/>
    <p:sldId id="305" r:id="rId9"/>
    <p:sldId id="264" r:id="rId10"/>
    <p:sldId id="262" r:id="rId11"/>
    <p:sldId id="310" r:id="rId12"/>
    <p:sldId id="308" r:id="rId13"/>
    <p:sldId id="292"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81" d="100"/>
          <a:sy n="81" d="100"/>
        </p:scale>
        <p:origin x="-128" y="-85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216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4F087AC2-CC36-4B3E-B11B-21E0DB914F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xmlns="" id="{D52DC003-181F-4CD6-BE37-7A60AA76C1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12D953-0B32-4973-8376-B62845451436}" type="datetime5">
              <a:rPr kumimoji="1" lang="ja-JP" altLang="en-US" smtClean="0">
                <a:latin typeface="Meiryo UI" panose="020B0604030504040204" pitchFamily="50" charset="-128"/>
                <a:ea typeface="Meiryo UI" panose="020B0604030504040204" pitchFamily="50" charset="-128"/>
              </a:rPr>
              <a:t>23-4-11</a:t>
            </a:fld>
            <a:endParaRPr kumimoji="1"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xmlns="" id="{60494C63-A99E-4FBB-906E-9D4B621B0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xmlns="" id="{7A697AFE-6062-4629-A308-265F8066A3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852014-BD28-44C0-B4D4-71534AC9B6F9}"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8351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E25AF5E-5DB9-4FB2-ABA3-52230F77190E}" type="datetime5">
              <a:rPr kumimoji="1" lang="ja-JP" altLang="en-US" smtClean="0"/>
              <a:t>23-4-11</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noProof="0"/>
              <a:t>マスター テキストの書式設定</a:t>
            </a:r>
          </a:p>
          <a:p>
            <a:pPr lvl="1"/>
            <a:r>
              <a:rPr kumimoji="1" lang="ja-JP" altLang="en-US" noProof="0"/>
              <a:t>第 </a:t>
            </a:r>
            <a:r>
              <a:rPr kumimoji="1" lang="en-US" altLang="ja-JP" noProof="0"/>
              <a:t>2 </a:t>
            </a:r>
            <a:r>
              <a:rPr kumimoji="1" lang="ja-JP" altLang="en-US" noProof="0"/>
              <a:t>レベル</a:t>
            </a:r>
          </a:p>
          <a:p>
            <a:pPr lvl="2"/>
            <a:r>
              <a:rPr kumimoji="1" lang="ja-JP" altLang="en-US" noProof="0"/>
              <a:t>第 </a:t>
            </a:r>
            <a:r>
              <a:rPr kumimoji="1" lang="en-US" altLang="ja-JP" noProof="0"/>
              <a:t>3 </a:t>
            </a:r>
            <a:r>
              <a:rPr kumimoji="1" lang="ja-JP" altLang="en-US" noProof="0"/>
              <a:t>レベル</a:t>
            </a:r>
          </a:p>
          <a:p>
            <a:pPr lvl="3"/>
            <a:r>
              <a:rPr kumimoji="1" lang="ja-JP" altLang="en-US" noProof="0"/>
              <a:t>第 </a:t>
            </a:r>
            <a:r>
              <a:rPr kumimoji="1" lang="en-US" altLang="ja-JP" noProof="0"/>
              <a:t>4 </a:t>
            </a:r>
            <a:r>
              <a:rPr kumimoji="1" lang="ja-JP" altLang="en-US" noProof="0"/>
              <a:t>レベル</a:t>
            </a:r>
          </a:p>
          <a:p>
            <a:pPr lvl="4"/>
            <a:r>
              <a:rPr kumimoji="1" lang="ja-JP" altLang="en-US" noProof="0"/>
              <a:t>第 </a:t>
            </a:r>
            <a:r>
              <a:rPr kumimoji="1" lang="en-US" altLang="ja-JP" noProof="0"/>
              <a:t>5 </a:t>
            </a:r>
            <a:r>
              <a:rPr kumimoji="1"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C435B119-9FF5-4568-9B65-4B3563591761}"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17303156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1</a:t>
            </a:fld>
            <a:endParaRPr kumimoji="1" lang="ja-JP" altLang="en-US"/>
          </a:p>
        </p:txBody>
      </p:sp>
    </p:spTree>
    <p:extLst>
      <p:ext uri="{BB962C8B-B14F-4D97-AF65-F5344CB8AC3E}">
        <p14:creationId xmlns:p14="http://schemas.microsoft.com/office/powerpoint/2010/main" val="19957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2</a:t>
            </a:fld>
            <a:endParaRPr kumimoji="1" lang="ja-JP" altLang="en-US"/>
          </a:p>
        </p:txBody>
      </p:sp>
    </p:spTree>
    <p:extLst>
      <p:ext uri="{BB962C8B-B14F-4D97-AF65-F5344CB8AC3E}">
        <p14:creationId xmlns:p14="http://schemas.microsoft.com/office/powerpoint/2010/main" val="131899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4</a:t>
            </a:fld>
            <a:endParaRPr kumimoji="1" lang="ja-JP" altLang="en-US"/>
          </a:p>
        </p:txBody>
      </p:sp>
    </p:spTree>
    <p:extLst>
      <p:ext uri="{BB962C8B-B14F-4D97-AF65-F5344CB8AC3E}">
        <p14:creationId xmlns:p14="http://schemas.microsoft.com/office/powerpoint/2010/main" val="87384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5</a:t>
            </a:fld>
            <a:endParaRPr kumimoji="1" lang="ja-JP" altLang="en-US"/>
          </a:p>
        </p:txBody>
      </p:sp>
    </p:spTree>
    <p:extLst>
      <p:ext uri="{BB962C8B-B14F-4D97-AF65-F5344CB8AC3E}">
        <p14:creationId xmlns:p14="http://schemas.microsoft.com/office/powerpoint/2010/main" val="321104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6</a:t>
            </a:fld>
            <a:endParaRPr kumimoji="1" lang="ja-JP" altLang="en-US"/>
          </a:p>
        </p:txBody>
      </p:sp>
    </p:spTree>
    <p:extLst>
      <p:ext uri="{BB962C8B-B14F-4D97-AF65-F5344CB8AC3E}">
        <p14:creationId xmlns:p14="http://schemas.microsoft.com/office/powerpoint/2010/main" val="25555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35B119-9FF5-4568-9B65-4B3563591761}" type="slidenum">
              <a:rPr kumimoji="1" lang="en-US" altLang="ja-JP" smtClean="0"/>
              <a:pPr/>
              <a:t>9</a:t>
            </a:fld>
            <a:endParaRPr kumimoji="1" lang="ja-JP" altLang="en-US"/>
          </a:p>
        </p:txBody>
      </p:sp>
    </p:spTree>
    <p:extLst>
      <p:ext uri="{BB962C8B-B14F-4D97-AF65-F5344CB8AC3E}">
        <p14:creationId xmlns:p14="http://schemas.microsoft.com/office/powerpoint/2010/main" val="139261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455A81C4-D811-47A9-A16F-7B903AB0DF35}" type="datetime5">
              <a:rPr lang="ja-JP" altLang="en-US" noProof="0" smtClean="0"/>
              <a:t>23-4-11</a:t>
            </a:fld>
            <a:endParaRPr lang="ja-JP" altLang="en-US" noProof="0" dirty="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259250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2647528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6082998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97326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733226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4" name="Footer Placeholder 3"/>
          <p:cNvSpPr>
            <a:spLocks noGrp="1"/>
          </p:cNvSpPr>
          <p:nvPr>
            <p:ph type="ftr" sz="quarter" idx="11"/>
          </p:nvPr>
        </p:nvSpPr>
        <p:spPr/>
        <p:txBody>
          <a:bodyPr/>
          <a:lstStyle/>
          <a:p>
            <a:endParaRPr lang="ja-JP" altLang="en-US" noProof="0"/>
          </a:p>
        </p:txBody>
      </p:sp>
      <p:sp>
        <p:nvSpPr>
          <p:cNvPr id="5" name="Slide Number Placeholder 4"/>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7575669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4" name="Footer Placeholder 3"/>
          <p:cNvSpPr>
            <a:spLocks noGrp="1"/>
          </p:cNvSpPr>
          <p:nvPr>
            <p:ph type="ftr" sz="quarter" idx="11"/>
          </p:nvPr>
        </p:nvSpPr>
        <p:spPr/>
        <p:txBody>
          <a:bodyPr/>
          <a:lstStyle/>
          <a:p>
            <a:endParaRPr lang="ja-JP" altLang="en-US" noProof="0"/>
          </a:p>
        </p:txBody>
      </p:sp>
      <p:sp>
        <p:nvSpPr>
          <p:cNvPr id="5" name="Slide Number Placeholder 4"/>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8980673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F7EF0213-2579-4340-A715-6D4B8F0ACC5F}" type="datetime5">
              <a:rPr lang="ja-JP" altLang="en-US" noProof="0" smtClean="0"/>
              <a:t>23-4-11</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7114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264114642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622C4E-37E7-C49C-EE0A-7FD96B203A8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2C3CFD8-65E9-F2D8-1DAE-2B80A4F55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774C2AE3-0AA7-E985-C4CF-73CFCF58EA6A}"/>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8559B463-2C99-E73E-C68E-61DCCCE039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7F8B140-22AF-5044-4D15-858AAD771F16}"/>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193658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9F67FD2-6AB5-ED95-623E-5A7C5101C7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0591CF5-18E6-321F-C7FE-D4A0E8DDDF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822EFC3-0D21-09A0-0092-62B65E119D48}"/>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830C25BE-07A2-AA26-16CE-56B7275874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E590F01-6176-78B7-4E17-6346A592A6C1}"/>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128978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459EA5C0-5361-4953-95B0-3DD2B2BA6629}" type="datetime5">
              <a:rPr lang="ja-JP" altLang="en-US" noProof="0" smtClean="0"/>
              <a:t>23-4-11</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2709364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8E4A5A1-B0AC-C7FB-7717-B09834841D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8C9C282-B457-09D2-C862-BC75AC678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C1CC87B4-8F42-53D8-73A1-0F5226359A6D}"/>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3D33ED1F-6334-1B13-A715-7C97C35B2F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1452F19-B5BA-B335-32A0-9587221B562A}"/>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308213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D63810F-4E37-3DDF-1F86-9421B86C83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1A08E40-B692-8C67-3F33-42EF238C8BD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3087B3B6-E06A-0B8C-1E16-B997A7149E6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353B9BD2-2587-7BCB-6C40-BF58C1FB7E7B}"/>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6" name="フッター プレースホルダー 5">
            <a:extLst>
              <a:ext uri="{FF2B5EF4-FFF2-40B4-BE49-F238E27FC236}">
                <a16:creationId xmlns:a16="http://schemas.microsoft.com/office/drawing/2014/main" xmlns="" id="{00E9BD06-0ED7-F784-BA94-FDB85430D0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0597AF4-479B-7CD1-B765-C76225036C88}"/>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3768145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DD041DB-6BD6-B1BF-DE7B-0DD47DB27F2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F73BE50-9FBA-E9D8-8630-A8A543B26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DC972F2F-BC4B-C68A-3C0A-5150AAFEFE1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B59F1AFF-F9D5-949D-6866-96DB6738F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C58769EB-1E2C-C3D3-2F3F-132622F0A49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3F8531AF-B175-166B-4C9C-C4A9DCDBBFC6}"/>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8" name="フッター プレースホルダー 7">
            <a:extLst>
              <a:ext uri="{FF2B5EF4-FFF2-40B4-BE49-F238E27FC236}">
                <a16:creationId xmlns:a16="http://schemas.microsoft.com/office/drawing/2014/main" xmlns="" id="{C3D277BF-B50C-8887-31C4-9F428493C99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86E746EB-8D9F-2710-AAC6-315FA80BAB02}"/>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84469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7691390-3CF6-5083-C27E-AE89EEF6AC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5914329-55E4-A4E1-25D1-31B695F2578C}"/>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4" name="フッター プレースホルダー 3">
            <a:extLst>
              <a:ext uri="{FF2B5EF4-FFF2-40B4-BE49-F238E27FC236}">
                <a16:creationId xmlns:a16="http://schemas.microsoft.com/office/drawing/2014/main" xmlns="" id="{6D6D743E-9313-C42A-6163-CDDF65CAA24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8FBA87A2-03C4-28A2-CDD7-202372054FD7}"/>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109342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6159D1F3-E0D3-B17A-D145-8E16B7A375FD}"/>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3" name="フッター プレースホルダー 2">
            <a:extLst>
              <a:ext uri="{FF2B5EF4-FFF2-40B4-BE49-F238E27FC236}">
                <a16:creationId xmlns:a16="http://schemas.microsoft.com/office/drawing/2014/main" xmlns="" id="{0E3A065D-829A-80F8-D9B8-B4CB5A88951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B80E2A40-59C2-3357-C205-F9255D808870}"/>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426647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49885FF-DC34-46F2-0A84-1EED814946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5251F3B1-8931-56A4-3024-BA1E70A12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BF2A3A7B-6137-AE9A-F146-05E875513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0962892-C723-254C-AF0B-C56177B55D14}"/>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6" name="フッター プレースホルダー 5">
            <a:extLst>
              <a:ext uri="{FF2B5EF4-FFF2-40B4-BE49-F238E27FC236}">
                <a16:creationId xmlns:a16="http://schemas.microsoft.com/office/drawing/2014/main" xmlns="" id="{3684461A-6545-552F-1DE0-39C0D508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E4FCAD7-5354-B4EB-8874-1CE264A01E1D}"/>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229506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8E7CC5B-D4A5-5E6E-E9B8-A8E2A9CD9D2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E0A2E5DA-6544-0BE0-3BE3-2802BB093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AC29090A-B4E2-4E6E-8D18-E3D694CA6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BA78D76D-FB1A-F34D-1A13-F0784432A262}"/>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6" name="フッター プレースホルダー 5">
            <a:extLst>
              <a:ext uri="{FF2B5EF4-FFF2-40B4-BE49-F238E27FC236}">
                <a16:creationId xmlns:a16="http://schemas.microsoft.com/office/drawing/2014/main" xmlns="" id="{BE82AA02-44DE-7816-1B2A-046F7E13AF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EABA47B-2AD3-E9F8-4FC4-D7D0A96641A1}"/>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348876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3C9F594-57C9-52CA-734E-DFC157FBDFC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385B5088-8C44-73C0-D8BD-614219DB82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D19D826-7548-4E9F-5B13-4EC96B0BFC6C}"/>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F1DB0BAF-C995-D179-DB11-22CE6E74A1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C583578-0AC5-E281-AA1C-F714688D16CA}"/>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668709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7639E42E-C994-6E7B-A7FF-2E112E1DBC0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73ED380-754D-948C-20DE-60E969FCA8B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0686689-9560-DE14-04AC-566E35EA6A48}"/>
              </a:ext>
            </a:extLst>
          </p:cNvPr>
          <p:cNvSpPr>
            <a:spLocks noGrp="1"/>
          </p:cNvSpPr>
          <p:nvPr>
            <p:ph type="dt" sz="half" idx="10"/>
          </p:nvPr>
        </p:nvSpPr>
        <p:spPr/>
        <p:txBody>
          <a:body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53D0F35B-7FB5-8AA7-C4AE-0D8213D6DB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29EA98E-A5F3-FB8B-F46A-739C26199F62}"/>
              </a:ext>
            </a:extLst>
          </p:cNvPr>
          <p:cNvSpPr>
            <a:spLocks noGrp="1"/>
          </p:cNvSpPr>
          <p:nvPr>
            <p:ph type="sldNum" sz="quarter" idx="12"/>
          </p:nvPr>
        </p:nvSpPr>
        <p:spPr/>
        <p:txBody>
          <a:body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261876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ja-JP" altLang="en-US"/>
              <a:t>マスター タイトルの書式設定</a:t>
            </a:r>
            <a:endParaRPr lang="en-US"/>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11157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71295264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104363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2013706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2161850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777192" y="1812927"/>
            <a:ext cx="419709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656088" y="1812927"/>
            <a:ext cx="418998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1769586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327692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2362514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1988991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grpSp>
        <p:nvGrpSpPr>
          <p:cNvPr id="17" name="Group 16"/>
          <p:cNvGrpSpPr/>
          <p:nvPr/>
        </p:nvGrpSpPr>
        <p:grpSpPr>
          <a:xfrm>
            <a:off x="6291682" y="993076"/>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lvl1pPr marL="0" indent="0" algn="ctr">
              <a:buFontTx/>
              <a:buNone/>
              <a:defRPr/>
            </a:lvl1pPr>
          </a:lstStyle>
          <a:p>
            <a:r>
              <a:rPr lang="ja-JP" altLang="en-US"/>
              <a:t>アイコンをクリックして図を追加</a:t>
            </a:r>
            <a:endParaRPr lang="en-US"/>
          </a:p>
        </p:txBody>
      </p:sp>
    </p:spTree>
    <p:extLst>
      <p:ext uri="{BB962C8B-B14F-4D97-AF65-F5344CB8AC3E}">
        <p14:creationId xmlns:p14="http://schemas.microsoft.com/office/powerpoint/2010/main" val="370146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994512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24174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33320257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C64618BB-D620-42CE-AEC2-5EA9A43FAA16}" type="datetime5">
              <a:rPr lang="ja-JP" altLang="en-US" noProof="0" smtClean="0"/>
              <a:t>23-4-11</a:t>
            </a:fld>
            <a:endParaRPr lang="ja-JP" altLang="en-US" noProof="0"/>
          </a:p>
        </p:txBody>
      </p:sp>
      <p:sp>
        <p:nvSpPr>
          <p:cNvPr id="8" name="Footer Placeholder 7"/>
          <p:cNvSpPr>
            <a:spLocks noGrp="1"/>
          </p:cNvSpPr>
          <p:nvPr>
            <p:ph type="ftr" sz="quarter" idx="11"/>
          </p:nvPr>
        </p:nvSpPr>
        <p:spPr/>
        <p:txBody>
          <a:bodyPr/>
          <a:lstStyle/>
          <a:p>
            <a:pPr rtl="0"/>
            <a:endParaRPr lang="ja-JP" altLang="en-US" noProof="0"/>
          </a:p>
        </p:txBody>
      </p:sp>
      <p:sp>
        <p:nvSpPr>
          <p:cNvPr id="9" name="Slide Number Placeholder 8"/>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6225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C2787E9E-4199-4D2B-A359-74FF0919C715}" type="datetime5">
              <a:rPr lang="ja-JP" altLang="en-US" noProof="0" smtClean="0"/>
              <a:t>23-4-11</a:t>
            </a:fld>
            <a:endParaRPr lang="ja-JP" altLang="en-US" noProof="0"/>
          </a:p>
        </p:txBody>
      </p:sp>
      <p:sp>
        <p:nvSpPr>
          <p:cNvPr id="4" name="Footer Placeholder 3"/>
          <p:cNvSpPr>
            <a:spLocks noGrp="1"/>
          </p:cNvSpPr>
          <p:nvPr>
            <p:ph type="ftr" sz="quarter" idx="11"/>
          </p:nvPr>
        </p:nvSpPr>
        <p:spPr/>
        <p:txBody>
          <a:bodyPr/>
          <a:lstStyle/>
          <a:p>
            <a:pPr rtl="0"/>
            <a:endParaRPr lang="ja-JP" altLang="en-US" noProof="0"/>
          </a:p>
        </p:txBody>
      </p:sp>
      <p:sp>
        <p:nvSpPr>
          <p:cNvPr id="5" name="Slide Number Placeholder 4"/>
          <p:cNvSpPr>
            <a:spLocks noGrp="1"/>
          </p:cNvSpPr>
          <p:nvPr>
            <p:ph type="sldNum" sz="quarter" idx="12"/>
          </p:nvPr>
        </p:nvSpPr>
        <p:spPr/>
        <p:txBody>
          <a:bodyPr/>
          <a:lstStyle/>
          <a:p>
            <a:pPr rtl="0"/>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06741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3" name="Footer Placeholder 2"/>
          <p:cNvSpPr>
            <a:spLocks noGrp="1"/>
          </p:cNvSpPr>
          <p:nvPr>
            <p:ph type="ftr" sz="quarter" idx="11"/>
          </p:nvPr>
        </p:nvSpPr>
        <p:spPr/>
        <p:txBody>
          <a:bodyPr/>
          <a:lstStyle/>
          <a:p>
            <a:endParaRPr lang="ja-JP" altLang="en-US" noProof="0"/>
          </a:p>
        </p:txBody>
      </p:sp>
      <p:sp>
        <p:nvSpPr>
          <p:cNvPr id="4" name="Slide Number Placeholder 3"/>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41598490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15407946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AA9FD-D334-478A-8FD2-99271AF9FEDD}" type="datetime5">
              <a:rPr lang="ja-JP" altLang="en-US" noProof="0" smtClean="0"/>
              <a:t>23-4-11</a:t>
            </a:fld>
            <a:endParaRPr lang="ja-JP" altLang="en-US" noProof="0" dirty="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7913763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DAA9FD-D334-478A-8FD2-99271AF9FEDD}" type="datetime5">
              <a:rPr lang="ja-JP" altLang="en-US" noProof="0" smtClean="0"/>
              <a:t>23-4-11</a:t>
            </a:fld>
            <a:endParaRPr lang="ja-JP" altLang="en-US" noProof="0"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ja-JP" altLang="en-US" noProof="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altLang="ja-JP" noProof="0" smtClean="0"/>
              <a:pPr/>
              <a:t>‹#›</a:t>
            </a:fld>
            <a:endParaRPr lang="ja-JP" altLang="en-US" noProof="0"/>
          </a:p>
        </p:txBody>
      </p:sp>
    </p:spTree>
    <p:extLst>
      <p:ext uri="{BB962C8B-B14F-4D97-AF65-F5344CB8AC3E}">
        <p14:creationId xmlns:p14="http://schemas.microsoft.com/office/powerpoint/2010/main" val="88510121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B9815E26-34B6-5880-2A13-E313A2F9F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99560D0-BCA5-555F-BFB0-D888C1F3F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A48B889-5B02-1DA1-700C-D82FDCCE45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2FC15-74FC-45C1-8443-E2D71CA683DB}" type="datetimeFigureOut">
              <a:rPr kumimoji="1" lang="ja-JP" altLang="en-US" smtClean="0"/>
              <a:t>2023/04/11</a:t>
            </a:fld>
            <a:endParaRPr kumimoji="1" lang="ja-JP" altLang="en-US"/>
          </a:p>
        </p:txBody>
      </p:sp>
      <p:sp>
        <p:nvSpPr>
          <p:cNvPr id="5" name="フッター プレースホルダー 4">
            <a:extLst>
              <a:ext uri="{FF2B5EF4-FFF2-40B4-BE49-F238E27FC236}">
                <a16:creationId xmlns:a16="http://schemas.microsoft.com/office/drawing/2014/main" xmlns="" id="{133E3283-3FFE-A93B-4057-4787669C8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735B3B85-786E-603E-4970-DD093D75D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64863-BF2A-4529-B0C0-04CBE34D19C1}" type="slidenum">
              <a:rPr kumimoji="1" lang="ja-JP" altLang="en-US" smtClean="0"/>
              <a:t>‹#›</a:t>
            </a:fld>
            <a:endParaRPr kumimoji="1" lang="ja-JP" altLang="en-US"/>
          </a:p>
        </p:txBody>
      </p:sp>
    </p:spTree>
    <p:extLst>
      <p:ext uri="{BB962C8B-B14F-4D97-AF65-F5344CB8AC3E}">
        <p14:creationId xmlns:p14="http://schemas.microsoft.com/office/powerpoint/2010/main" val="6677531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12" y="-16"/>
            <a:ext cx="12336461"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sz="180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sz="180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E8D7321-F507-4C06-8B1A-BB37B88B59E3}" type="datetimeFigureOut">
              <a:rPr kumimoji="1" lang="ja-JP" altLang="en-US" smtClean="0"/>
              <a:t>2023/04/11</a:t>
            </a:fld>
            <a:endParaRPr kumimoji="1" lang="ja-JP" altLang="en-US"/>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kumimoji="1" lang="ja-JP" altLang="en-US"/>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FA07155-E158-4C87-B12C-1A487E3EDBF4}" type="slidenum">
              <a:rPr kumimoji="1" lang="ja-JP" altLang="en-US" smtClean="0"/>
              <a:t>‹#›</a:t>
            </a:fld>
            <a:endParaRPr kumimoji="1" lang="ja-JP" altLang="en-US"/>
          </a:p>
        </p:txBody>
      </p:sp>
    </p:spTree>
    <p:extLst>
      <p:ext uri="{BB962C8B-B14F-4D97-AF65-F5344CB8AC3E}">
        <p14:creationId xmlns:p14="http://schemas.microsoft.com/office/powerpoint/2010/main" val="32853898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1" latinLnBrk="0" hangingPunct="1">
        <a:spcBef>
          <a:spcPct val="0"/>
        </a:spcBef>
        <a:buNone/>
        <a:defRPr kumimoji="1" sz="3200" kern="1200">
          <a:solidFill>
            <a:schemeClr val="tx1">
              <a:lumMod val="75000"/>
              <a:lumOff val="25000"/>
            </a:schemeClr>
          </a:solidFill>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画像 6" descr="デジタル接続">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149808" y="0"/>
            <a:ext cx="12191980" cy="6857990"/>
          </a:xfrm>
          <a:prstGeom prst="rect">
            <a:avLst/>
          </a:prstGeom>
        </p:spPr>
      </p:pic>
      <p:sp>
        <p:nvSpPr>
          <p:cNvPr id="2" name="タイトル 1">
            <a:extLst>
              <a:ext uri="{FF2B5EF4-FFF2-40B4-BE49-F238E27FC236}">
                <a16:creationId xmlns:a16="http://schemas.microsoft.com/office/drawing/2014/main" xmlns="" id="{C02C5318-1A1E-49D0-B2E2-A4B0FA9E8A40}"/>
              </a:ext>
            </a:extLst>
          </p:cNvPr>
          <p:cNvSpPr>
            <a:spLocks noGrp="1"/>
          </p:cNvSpPr>
          <p:nvPr>
            <p:ph type="ctrTitle"/>
          </p:nvPr>
        </p:nvSpPr>
        <p:spPr>
          <a:xfrm>
            <a:off x="581191" y="4572000"/>
            <a:ext cx="10993549" cy="895244"/>
          </a:xfrm>
        </p:spPr>
        <p:txBody>
          <a:bodyPr rtlCol="0">
            <a:noAutofit/>
          </a:bodyPr>
          <a:lstStyle/>
          <a:p>
            <a:pPr rtl="0"/>
            <a:r>
              <a:rPr lang="ja-JP" altLang="en-US" sz="6000" dirty="0">
                <a:solidFill>
                  <a:schemeClr val="bg1"/>
                </a:solidFill>
              </a:rPr>
              <a:t>　</a:t>
            </a:r>
            <a:r>
              <a:rPr lang="ja-JP" altLang="en-US" sz="6000" dirty="0">
                <a:solidFill>
                  <a:schemeClr val="accent1">
                    <a:lumMod val="60000"/>
                    <a:lumOff val="40000"/>
                  </a:schemeClr>
                </a:solidFill>
              </a:rPr>
              <a:t>精神医療問題と医療基本法</a:t>
            </a:r>
          </a:p>
        </p:txBody>
      </p:sp>
      <p:sp>
        <p:nvSpPr>
          <p:cNvPr id="3" name="サブタイトル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5467246"/>
            <a:ext cx="10993546" cy="484822"/>
          </a:xfrm>
        </p:spPr>
        <p:txBody>
          <a:bodyPr rtlCol="0">
            <a:normAutofit fontScale="77500" lnSpcReduction="20000"/>
          </a:bodyPr>
          <a:lstStyle/>
          <a:p>
            <a:pPr rtl="0"/>
            <a:r>
              <a:rPr lang="ja-JP" altLang="en-US" dirty="0">
                <a:solidFill>
                  <a:srgbClr val="7CEBFF"/>
                </a:solidFill>
              </a:rPr>
              <a:t>　２０２３年４月８日　　　　　　於　医療基本法制定に向けた学習会５　　　　　　　　　全国「精神病」者集団　共同代表　関口明彦　　　</a:t>
            </a:r>
          </a:p>
        </p:txBody>
      </p:sp>
    </p:spTree>
    <p:extLst>
      <p:ext uri="{BB962C8B-B14F-4D97-AF65-F5344CB8AC3E}">
        <p14:creationId xmlns:p14="http://schemas.microsoft.com/office/powerpoint/2010/main" val="14877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画像 6" descr="デジタル接続">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1893" y="10"/>
            <a:ext cx="12191980" cy="6857990"/>
          </a:xfrm>
          <a:prstGeom prst="rect">
            <a:avLst/>
          </a:prstGeom>
        </p:spPr>
      </p:pic>
      <p:sp>
        <p:nvSpPr>
          <p:cNvPr id="2" name="タイトル 1">
            <a:extLst>
              <a:ext uri="{FF2B5EF4-FFF2-40B4-BE49-F238E27FC236}">
                <a16:creationId xmlns:a16="http://schemas.microsoft.com/office/drawing/2014/main" xmlns="" id="{C02C5318-1A1E-49D0-B2E2-A4B0FA9E8A40}"/>
              </a:ext>
            </a:extLst>
          </p:cNvPr>
          <p:cNvSpPr>
            <a:spLocks noGrp="1"/>
          </p:cNvSpPr>
          <p:nvPr>
            <p:ph type="ctrTitle"/>
          </p:nvPr>
        </p:nvSpPr>
        <p:spPr>
          <a:xfrm>
            <a:off x="581191" y="248856"/>
            <a:ext cx="10993549" cy="850739"/>
          </a:xfrm>
        </p:spPr>
        <p:txBody>
          <a:bodyPr rtlCol="0">
            <a:noAutofit/>
          </a:bodyPr>
          <a:lstStyle/>
          <a:p>
            <a:pPr rtl="0"/>
            <a:r>
              <a:rPr lang="ja-JP" altLang="en-US" sz="6000" dirty="0">
                <a:solidFill>
                  <a:schemeClr val="bg1"/>
                </a:solidFill>
              </a:rPr>
              <a:t>　　</a:t>
            </a:r>
            <a:r>
              <a:rPr lang="ja-JP" altLang="en-US" sz="6000" dirty="0">
                <a:solidFill>
                  <a:srgbClr val="92D050"/>
                </a:solidFill>
              </a:rPr>
              <a:t>関連諸法の確認</a:t>
            </a:r>
          </a:p>
        </p:txBody>
      </p:sp>
      <p:sp>
        <p:nvSpPr>
          <p:cNvPr id="3" name="サブタイトル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1053297"/>
            <a:ext cx="10993546" cy="5555848"/>
          </a:xfrm>
        </p:spPr>
        <p:txBody>
          <a:bodyPr rtlCol="0">
            <a:normAutofit fontScale="92500" lnSpcReduction="10000"/>
          </a:bodyPr>
          <a:lstStyle/>
          <a:p>
            <a:pPr rtl="0"/>
            <a:r>
              <a:rPr lang="ja-JP" altLang="en-US" dirty="0">
                <a:solidFill>
                  <a:srgbClr val="7CEBFF"/>
                </a:solidFill>
              </a:rPr>
              <a:t>　　　</a:t>
            </a:r>
            <a:r>
              <a:rPr lang="ja-JP" altLang="en-US" sz="4000" dirty="0">
                <a:solidFill>
                  <a:srgbClr val="FFC000"/>
                </a:solidFill>
              </a:rPr>
              <a:t>☆　憲法</a:t>
            </a:r>
            <a:endParaRPr lang="en-US" altLang="ja-JP" sz="4000" dirty="0">
              <a:solidFill>
                <a:srgbClr val="FFC000"/>
              </a:solidFill>
            </a:endParaRPr>
          </a:p>
          <a:p>
            <a:pPr rtl="0"/>
            <a:r>
              <a:rPr lang="ja-JP" altLang="en-US" sz="4000" dirty="0">
                <a:solidFill>
                  <a:srgbClr val="FFC000"/>
                </a:solidFill>
              </a:rPr>
              <a:t>　☆　障害者権利条約（</a:t>
            </a:r>
            <a:r>
              <a:rPr lang="en-US" altLang="ja-JP" sz="4000" dirty="0">
                <a:solidFill>
                  <a:srgbClr val="FFC000"/>
                </a:solidFill>
              </a:rPr>
              <a:t>CRPD</a:t>
            </a:r>
            <a:r>
              <a:rPr lang="ja-JP" altLang="en-US" sz="4000" dirty="0">
                <a:solidFill>
                  <a:srgbClr val="FFC000"/>
                </a:solidFill>
              </a:rPr>
              <a:t>）</a:t>
            </a:r>
            <a:endParaRPr lang="en-US" altLang="ja-JP" sz="4000" dirty="0">
              <a:solidFill>
                <a:srgbClr val="FFC000"/>
              </a:solidFill>
            </a:endParaRPr>
          </a:p>
          <a:p>
            <a:pPr rtl="0"/>
            <a:r>
              <a:rPr lang="ja-JP" altLang="en-US" sz="4000" dirty="0">
                <a:solidFill>
                  <a:srgbClr val="FFC000"/>
                </a:solidFill>
              </a:rPr>
              <a:t>　☆　障害者基本法</a:t>
            </a:r>
            <a:endParaRPr lang="en-US" altLang="ja-JP" sz="4000" dirty="0">
              <a:solidFill>
                <a:srgbClr val="FFC000"/>
              </a:solidFill>
            </a:endParaRPr>
          </a:p>
          <a:p>
            <a:pPr rtl="0"/>
            <a:r>
              <a:rPr lang="ja-JP" altLang="en-US" sz="4000" dirty="0">
                <a:solidFill>
                  <a:srgbClr val="FFC000"/>
                </a:solidFill>
              </a:rPr>
              <a:t>　☆　精神保健福祉法</a:t>
            </a:r>
            <a:endParaRPr lang="en-US" altLang="ja-JP" sz="4000" dirty="0">
              <a:solidFill>
                <a:srgbClr val="FFC000"/>
              </a:solidFill>
            </a:endParaRPr>
          </a:p>
          <a:p>
            <a:pPr rtl="0"/>
            <a:r>
              <a:rPr lang="ja-JP" altLang="en-US" sz="4000" dirty="0">
                <a:solidFill>
                  <a:srgbClr val="FFC000"/>
                </a:solidFill>
              </a:rPr>
              <a:t>　☆　心神喪失者等医療観察法　　</a:t>
            </a:r>
            <a:endParaRPr lang="en-US" altLang="ja-JP" sz="4000" dirty="0">
              <a:solidFill>
                <a:srgbClr val="FFC000"/>
              </a:solidFill>
            </a:endParaRPr>
          </a:p>
          <a:p>
            <a:pPr rtl="0"/>
            <a:r>
              <a:rPr lang="ja-JP" altLang="en-US" dirty="0">
                <a:solidFill>
                  <a:srgbClr val="7CEBFF"/>
                </a:solidFill>
              </a:rPr>
              <a:t>　　　　　</a:t>
            </a:r>
            <a:r>
              <a:rPr lang="ja-JP" altLang="en-US" dirty="0">
                <a:solidFill>
                  <a:srgbClr val="FFC000"/>
                </a:solidFill>
              </a:rPr>
              <a:t>　</a:t>
            </a:r>
            <a:endParaRPr lang="en-US" altLang="ja-JP" dirty="0">
              <a:solidFill>
                <a:srgbClr val="FFC000"/>
              </a:solidFill>
            </a:endParaRPr>
          </a:p>
          <a:p>
            <a:pPr rtl="0"/>
            <a:r>
              <a:rPr lang="ja-JP" altLang="en-US" dirty="0">
                <a:solidFill>
                  <a:srgbClr val="FFC000"/>
                </a:solidFill>
              </a:rPr>
              <a:t>　　　　　　　　　　　</a:t>
            </a:r>
            <a:r>
              <a:rPr lang="ja-JP" altLang="en-US" sz="2400" dirty="0">
                <a:solidFill>
                  <a:srgbClr val="FFC000"/>
                </a:solidFill>
              </a:rPr>
              <a:t>障害者総合支援法　　障碍者虐待防止法　　障害者差別解消法　</a:t>
            </a:r>
            <a:endParaRPr lang="en-US" altLang="ja-JP" sz="2400" dirty="0">
              <a:solidFill>
                <a:srgbClr val="FFC000"/>
              </a:solidFill>
            </a:endParaRPr>
          </a:p>
          <a:p>
            <a:pPr rtl="0"/>
            <a:r>
              <a:rPr lang="ja-JP" altLang="en-US" sz="2400" dirty="0">
                <a:solidFill>
                  <a:srgbClr val="FFC000"/>
                </a:solidFill>
              </a:rPr>
              <a:t>　</a:t>
            </a:r>
            <a:endParaRPr lang="en-US" altLang="ja-JP" sz="2400" dirty="0">
              <a:solidFill>
                <a:srgbClr val="FFC000"/>
              </a:solidFill>
            </a:endParaRPr>
          </a:p>
          <a:p>
            <a:pPr rtl="0"/>
            <a:r>
              <a:rPr lang="ja-JP" altLang="en-US" sz="2400" dirty="0">
                <a:solidFill>
                  <a:srgbClr val="FFC000"/>
                </a:solidFill>
              </a:rPr>
              <a:t>　　　　　　　　　　　　　　　　　　　　　　　</a:t>
            </a:r>
            <a:r>
              <a:rPr lang="ja-JP" altLang="en-US" sz="4400" dirty="0">
                <a:solidFill>
                  <a:srgbClr val="FFC000"/>
                </a:solidFill>
              </a:rPr>
              <a:t>医療法　　</a:t>
            </a:r>
          </a:p>
        </p:txBody>
      </p:sp>
    </p:spTree>
    <p:extLst>
      <p:ext uri="{BB962C8B-B14F-4D97-AF65-F5344CB8AC3E}">
        <p14:creationId xmlns:p14="http://schemas.microsoft.com/office/powerpoint/2010/main" val="291324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7609" y="404665"/>
            <a:ext cx="7090947" cy="648072"/>
          </a:xfrm>
        </p:spPr>
        <p:txBody>
          <a:bodyPr>
            <a:normAutofit fontScale="90000"/>
          </a:bodyPr>
          <a:lstStyle/>
          <a:p>
            <a:r>
              <a:rPr kumimoji="1" lang="ja-JP" altLang="en-US" dirty="0"/>
              <a:t>障害者権利条約の枠組みと目的</a:t>
            </a:r>
          </a:p>
        </p:txBody>
      </p:sp>
      <p:sp>
        <p:nvSpPr>
          <p:cNvPr id="3" name="コンテンツ プレースホルダー 2"/>
          <p:cNvSpPr>
            <a:spLocks noGrp="1"/>
          </p:cNvSpPr>
          <p:nvPr>
            <p:ph idx="1"/>
          </p:nvPr>
        </p:nvSpPr>
        <p:spPr>
          <a:xfrm>
            <a:off x="873889" y="1052737"/>
            <a:ext cx="10695007" cy="5688632"/>
          </a:xfrm>
        </p:spPr>
        <p:txBody>
          <a:bodyPr>
            <a:normAutofit/>
          </a:bodyPr>
          <a:lstStyle/>
          <a:p>
            <a:pPr marL="0" indent="0">
              <a:buNone/>
            </a:pPr>
            <a:r>
              <a:rPr lang="ja-JP" altLang="en-US" sz="2600" dirty="0"/>
              <a:t>障害者の権利と尊厳を保護し促進する</a:t>
            </a:r>
            <a:endParaRPr lang="en-US" altLang="ja-JP" sz="2600" dirty="0"/>
          </a:p>
          <a:p>
            <a:pPr marL="0" indent="0">
              <a:buNone/>
            </a:pPr>
            <a:r>
              <a:rPr lang="en-US" altLang="ja-JP" sz="2400" dirty="0">
                <a:solidFill>
                  <a:srgbClr val="FF0000"/>
                </a:solidFill>
              </a:rPr>
              <a:t>To protect and promote of the rights and the dignity for the person with disability</a:t>
            </a:r>
          </a:p>
          <a:p>
            <a:pPr marL="0" indent="0">
              <a:buNone/>
            </a:pPr>
            <a:endParaRPr lang="en-US" altLang="ja-JP" sz="2400" dirty="0"/>
          </a:p>
          <a:p>
            <a:pPr marL="0" indent="0">
              <a:buNone/>
            </a:pPr>
            <a:r>
              <a:rPr lang="ja-JP" altLang="en-US" sz="3000" dirty="0"/>
              <a:t>障害者権利条約では</a:t>
            </a:r>
            <a:r>
              <a:rPr lang="ja-JP" altLang="en-US" sz="2400" dirty="0"/>
              <a:t>　</a:t>
            </a:r>
            <a:endParaRPr lang="en-US" altLang="ja-JP" sz="2400" dirty="0"/>
          </a:p>
          <a:p>
            <a:pPr marL="0" indent="0">
              <a:buNone/>
            </a:pPr>
            <a:r>
              <a:rPr lang="ja-JP" altLang="ja-JP" sz="2400" b="1" dirty="0"/>
              <a:t>第一条　目的</a:t>
            </a:r>
            <a:endParaRPr lang="ja-JP" altLang="ja-JP" sz="2400" dirty="0"/>
          </a:p>
          <a:p>
            <a:pPr marL="0" indent="0">
              <a:buNone/>
            </a:pPr>
            <a:r>
              <a:rPr lang="ja-JP" altLang="ja-JP" sz="2400" dirty="0"/>
              <a:t>　この条約は、すべての障害者によるあらゆる人権及び基本的自由の完全かつ平等な享有を促進し、保護し、及び確保すること</a:t>
            </a:r>
            <a:endParaRPr lang="en-US" altLang="ja-JP" sz="2400" dirty="0"/>
          </a:p>
          <a:p>
            <a:pPr marL="0" indent="0">
              <a:buNone/>
            </a:pPr>
            <a:r>
              <a:rPr lang="ja-JP" altLang="ja-JP" sz="2400" dirty="0"/>
              <a:t>並びに障害者の固有の尊厳の尊重を促進することを目的とする。</a:t>
            </a:r>
          </a:p>
          <a:p>
            <a:pPr marL="0" indent="0">
              <a:buNone/>
            </a:pPr>
            <a:r>
              <a:rPr lang="ja-JP" altLang="ja-JP" sz="2400" dirty="0"/>
              <a:t>　障害者には、長期的な身体的、精神的、知的又は感覚的な機能障害であって、様々な障壁との相互作用により他の者との平等を基礎として社会に完全かつ効果的に参加することを妨げ得るものを有する者を含む。</a:t>
            </a:r>
          </a:p>
          <a:p>
            <a:pPr marL="0" indent="0">
              <a:buNone/>
            </a:pPr>
            <a:endParaRPr lang="ja-JP" altLang="en-US" sz="2400" dirty="0"/>
          </a:p>
        </p:txBody>
      </p:sp>
    </p:spTree>
    <p:extLst>
      <p:ext uri="{BB962C8B-B14F-4D97-AF65-F5344CB8AC3E}">
        <p14:creationId xmlns:p14="http://schemas.microsoft.com/office/powerpoint/2010/main" val="304853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画像 6" descr="デジタル接続">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36617" y="-63661"/>
            <a:ext cx="12191980" cy="6857990"/>
          </a:xfrm>
          <a:prstGeom prst="rect">
            <a:avLst/>
          </a:prstGeom>
        </p:spPr>
      </p:pic>
      <p:sp>
        <p:nvSpPr>
          <p:cNvPr id="2" name="タイトル 1">
            <a:extLst>
              <a:ext uri="{FF2B5EF4-FFF2-40B4-BE49-F238E27FC236}">
                <a16:creationId xmlns:a16="http://schemas.microsoft.com/office/drawing/2014/main" xmlns="" id="{C02C5318-1A1E-49D0-B2E2-A4B0FA9E8A40}"/>
              </a:ext>
            </a:extLst>
          </p:cNvPr>
          <p:cNvSpPr>
            <a:spLocks noGrp="1"/>
          </p:cNvSpPr>
          <p:nvPr>
            <p:ph type="ctrTitle"/>
          </p:nvPr>
        </p:nvSpPr>
        <p:spPr>
          <a:xfrm>
            <a:off x="581191" y="248856"/>
            <a:ext cx="10993549" cy="850739"/>
          </a:xfrm>
        </p:spPr>
        <p:txBody>
          <a:bodyPr rtlCol="0">
            <a:noAutofit/>
          </a:bodyPr>
          <a:lstStyle/>
          <a:p>
            <a:pPr rtl="0"/>
            <a:r>
              <a:rPr lang="ja-JP" altLang="en-US" sz="6000" dirty="0">
                <a:solidFill>
                  <a:schemeClr val="bg1"/>
                </a:solidFill>
              </a:rPr>
              <a:t>　</a:t>
            </a:r>
            <a:r>
              <a:rPr lang="ja-JP" altLang="en-US" sz="6000" dirty="0">
                <a:solidFill>
                  <a:schemeClr val="accent1">
                    <a:lumMod val="60000"/>
                    <a:lumOff val="40000"/>
                  </a:schemeClr>
                </a:solidFill>
              </a:rPr>
              <a:t>精神保健福祉法</a:t>
            </a:r>
          </a:p>
        </p:txBody>
      </p:sp>
      <p:sp>
        <p:nvSpPr>
          <p:cNvPr id="3" name="サブタイトル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1319513"/>
            <a:ext cx="10993546" cy="5538487"/>
          </a:xfrm>
        </p:spPr>
        <p:txBody>
          <a:bodyPr rtlCol="0">
            <a:normAutofit fontScale="85000" lnSpcReduction="20000"/>
          </a:bodyPr>
          <a:lstStyle/>
          <a:p>
            <a:pPr rtl="0"/>
            <a:r>
              <a:rPr lang="ja-JP" altLang="en-US" dirty="0">
                <a:solidFill>
                  <a:srgbClr val="7CEBFF"/>
                </a:solidFill>
              </a:rPr>
              <a:t>　　　</a:t>
            </a:r>
            <a:r>
              <a:rPr lang="ja-JP" altLang="en-US" sz="4000" dirty="0">
                <a:solidFill>
                  <a:srgbClr val="FFC000"/>
                </a:solidFill>
              </a:rPr>
              <a:t>☆　目的は医療および保護　</a:t>
            </a:r>
            <a:r>
              <a:rPr lang="ja-JP" altLang="en-US" sz="3000" dirty="0">
                <a:solidFill>
                  <a:srgbClr val="FFC000"/>
                </a:solidFill>
              </a:rPr>
              <a:t>強制医療法として刑法分類も</a:t>
            </a:r>
            <a:endParaRPr lang="en-US" altLang="ja-JP" sz="3000" dirty="0">
              <a:solidFill>
                <a:srgbClr val="FFC000"/>
              </a:solidFill>
            </a:endParaRPr>
          </a:p>
          <a:p>
            <a:pPr rtl="0"/>
            <a:r>
              <a:rPr lang="ja-JP" altLang="en-US" sz="4000" dirty="0">
                <a:solidFill>
                  <a:srgbClr val="FFC000"/>
                </a:solidFill>
              </a:rPr>
              <a:t>　☆　指定医への強大な権限付与</a:t>
            </a:r>
            <a:endParaRPr lang="en-US" altLang="ja-JP" sz="4000" dirty="0">
              <a:solidFill>
                <a:srgbClr val="FFC000"/>
              </a:solidFill>
            </a:endParaRPr>
          </a:p>
          <a:p>
            <a:pPr rtl="0"/>
            <a:r>
              <a:rPr lang="ja-JP" altLang="en-US" sz="4000" dirty="0">
                <a:solidFill>
                  <a:srgbClr val="FFC000"/>
                </a:solidFill>
              </a:rPr>
              <a:t>　☆　３つの入院形態（任意、保護、措置）</a:t>
            </a:r>
            <a:endParaRPr lang="en-US" altLang="ja-JP" sz="4000" dirty="0">
              <a:solidFill>
                <a:srgbClr val="FFC000"/>
              </a:solidFill>
            </a:endParaRPr>
          </a:p>
          <a:p>
            <a:pPr rtl="0"/>
            <a:r>
              <a:rPr lang="ja-JP" altLang="en-US" sz="4000" dirty="0">
                <a:solidFill>
                  <a:srgbClr val="FFC000"/>
                </a:solidFill>
              </a:rPr>
              <a:t>　☆　行動制限（隔離、拘束）</a:t>
            </a:r>
            <a:r>
              <a:rPr lang="ja-JP" altLang="en-US" sz="3000" dirty="0">
                <a:solidFill>
                  <a:srgbClr val="FFC000"/>
                </a:solidFill>
              </a:rPr>
              <a:t>大臣告示（政省令）による</a:t>
            </a:r>
            <a:endParaRPr lang="en-US" altLang="ja-JP" sz="3000" dirty="0">
              <a:solidFill>
                <a:srgbClr val="FFC000"/>
              </a:solidFill>
            </a:endParaRPr>
          </a:p>
          <a:p>
            <a:pPr rtl="0"/>
            <a:r>
              <a:rPr lang="ja-JP" altLang="en-US" sz="4000" dirty="0">
                <a:solidFill>
                  <a:srgbClr val="FFC000"/>
                </a:solidFill>
              </a:rPr>
              <a:t>　</a:t>
            </a:r>
            <a:endParaRPr lang="en-US" altLang="ja-JP" sz="4000" dirty="0">
              <a:solidFill>
                <a:srgbClr val="FFC000"/>
              </a:solidFill>
            </a:endParaRPr>
          </a:p>
          <a:p>
            <a:pPr rtl="0"/>
            <a:r>
              <a:rPr lang="ja-JP" altLang="en-US" sz="4000" dirty="0">
                <a:solidFill>
                  <a:srgbClr val="FFC000"/>
                </a:solidFill>
              </a:rPr>
              <a:t>　　　差別的人員配置基準</a:t>
            </a:r>
            <a:endParaRPr lang="en-US" altLang="ja-JP" sz="4000" dirty="0">
              <a:solidFill>
                <a:srgbClr val="FFC000"/>
              </a:solidFill>
            </a:endParaRPr>
          </a:p>
          <a:p>
            <a:pPr rtl="0"/>
            <a:r>
              <a:rPr lang="ja-JP" altLang="en-US" sz="4000" dirty="0">
                <a:solidFill>
                  <a:srgbClr val="FFC000"/>
                </a:solidFill>
              </a:rPr>
              <a:t>　　　政策目的と矛盾する報酬のつけ方が散見される</a:t>
            </a:r>
            <a:endParaRPr lang="en-US" altLang="ja-JP" sz="4000" dirty="0">
              <a:solidFill>
                <a:srgbClr val="FFC000"/>
              </a:solidFill>
            </a:endParaRPr>
          </a:p>
          <a:p>
            <a:pPr rtl="0"/>
            <a:endParaRPr lang="en-US" altLang="ja-JP" sz="4000" dirty="0">
              <a:solidFill>
                <a:srgbClr val="FFC000"/>
              </a:solidFill>
            </a:endParaRPr>
          </a:p>
          <a:p>
            <a:pPr rtl="0"/>
            <a:r>
              <a:rPr lang="ja-JP" altLang="en-US" sz="4000" dirty="0">
                <a:solidFill>
                  <a:srgbClr val="FFC000"/>
                </a:solidFill>
              </a:rPr>
              <a:t>　　　他科への受診困難問題　</a:t>
            </a:r>
            <a:r>
              <a:rPr lang="ja-JP" altLang="en-US" sz="4400" dirty="0">
                <a:solidFill>
                  <a:srgbClr val="FFC000"/>
                </a:solidFill>
              </a:rPr>
              <a:t>　</a:t>
            </a:r>
          </a:p>
        </p:txBody>
      </p:sp>
    </p:spTree>
    <p:extLst>
      <p:ext uri="{BB962C8B-B14F-4D97-AF65-F5344CB8AC3E}">
        <p14:creationId xmlns:p14="http://schemas.microsoft.com/office/powerpoint/2010/main" val="249956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画像 6" descr="デジタル接続">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13468" y="121534"/>
            <a:ext cx="12191980" cy="6857990"/>
          </a:xfrm>
          <a:prstGeom prst="rect">
            <a:avLst/>
          </a:prstGeom>
        </p:spPr>
      </p:pic>
      <p:sp>
        <p:nvSpPr>
          <p:cNvPr id="2" name="タイトル 1">
            <a:extLst>
              <a:ext uri="{FF2B5EF4-FFF2-40B4-BE49-F238E27FC236}">
                <a16:creationId xmlns:a16="http://schemas.microsoft.com/office/drawing/2014/main" xmlns="" id="{C02C5318-1A1E-49D0-B2E2-A4B0FA9E8A40}"/>
              </a:ext>
            </a:extLst>
          </p:cNvPr>
          <p:cNvSpPr>
            <a:spLocks noGrp="1"/>
          </p:cNvSpPr>
          <p:nvPr>
            <p:ph type="ctrTitle"/>
          </p:nvPr>
        </p:nvSpPr>
        <p:spPr>
          <a:xfrm>
            <a:off x="581191" y="248856"/>
            <a:ext cx="10993549" cy="850739"/>
          </a:xfrm>
        </p:spPr>
        <p:txBody>
          <a:bodyPr rtlCol="0">
            <a:noAutofit/>
          </a:bodyPr>
          <a:lstStyle/>
          <a:p>
            <a:pPr rtl="0"/>
            <a:r>
              <a:rPr lang="ja-JP" altLang="en-US" sz="6000" dirty="0">
                <a:solidFill>
                  <a:schemeClr val="bg1"/>
                </a:solidFill>
              </a:rPr>
              <a:t>　　　</a:t>
            </a:r>
            <a:r>
              <a:rPr lang="ja-JP" altLang="en-US" sz="6000" dirty="0">
                <a:solidFill>
                  <a:srgbClr val="92D050"/>
                </a:solidFill>
              </a:rPr>
              <a:t>精神科病院入院の実態</a:t>
            </a:r>
          </a:p>
        </p:txBody>
      </p:sp>
      <p:sp>
        <p:nvSpPr>
          <p:cNvPr id="3" name="サブタイトル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1244277"/>
            <a:ext cx="10993546" cy="5249119"/>
          </a:xfrm>
        </p:spPr>
        <p:txBody>
          <a:bodyPr rtlCol="0">
            <a:normAutofit fontScale="70000" lnSpcReduction="20000"/>
          </a:bodyPr>
          <a:lstStyle/>
          <a:p>
            <a:pPr rtl="0"/>
            <a:r>
              <a:rPr lang="ja-JP" altLang="en-US" dirty="0">
                <a:solidFill>
                  <a:srgbClr val="7CEBFF"/>
                </a:solidFill>
              </a:rPr>
              <a:t>　　　</a:t>
            </a:r>
            <a:r>
              <a:rPr lang="ja-JP" altLang="en-US" sz="4000" dirty="0">
                <a:solidFill>
                  <a:srgbClr val="FFC000"/>
                </a:solidFill>
              </a:rPr>
              <a:t>☆　入院患者の人口当たりの人数が多い</a:t>
            </a:r>
            <a:endParaRPr lang="en-US" altLang="ja-JP" sz="4000" dirty="0">
              <a:solidFill>
                <a:srgbClr val="FFC000"/>
              </a:solidFill>
            </a:endParaRPr>
          </a:p>
          <a:p>
            <a:pPr rtl="0"/>
            <a:r>
              <a:rPr lang="ja-JP" altLang="en-US" sz="4000" dirty="0">
                <a:solidFill>
                  <a:srgbClr val="FFC000"/>
                </a:solidFill>
              </a:rPr>
              <a:t>　　　　　　　　　　　　　　　　　　　　　　　　　　　（約２９万人）</a:t>
            </a:r>
            <a:endParaRPr lang="en-US" altLang="ja-JP" sz="3000" dirty="0">
              <a:solidFill>
                <a:srgbClr val="FFC000"/>
              </a:solidFill>
            </a:endParaRPr>
          </a:p>
          <a:p>
            <a:pPr rtl="0"/>
            <a:r>
              <a:rPr lang="ja-JP" altLang="en-US" sz="4000" dirty="0">
                <a:solidFill>
                  <a:srgbClr val="FFC000"/>
                </a:solidFill>
              </a:rPr>
              <a:t>　☆　そのうちの約半分が強制入院</a:t>
            </a:r>
            <a:endParaRPr lang="en-US" altLang="ja-JP" sz="4000" dirty="0">
              <a:solidFill>
                <a:srgbClr val="FFC000"/>
              </a:solidFill>
            </a:endParaRPr>
          </a:p>
          <a:p>
            <a:pPr rtl="0"/>
            <a:r>
              <a:rPr lang="ja-JP" altLang="en-US" sz="4000" dirty="0">
                <a:solidFill>
                  <a:srgbClr val="FFC000"/>
                </a:solidFill>
              </a:rPr>
              <a:t>　　　　　　　　　　　　　　　　　　　　　（保護入院、措置入院）</a:t>
            </a:r>
            <a:endParaRPr lang="en-US" altLang="ja-JP" sz="4000" dirty="0">
              <a:solidFill>
                <a:srgbClr val="FFC000"/>
              </a:solidFill>
            </a:endParaRPr>
          </a:p>
          <a:p>
            <a:pPr rtl="0"/>
            <a:r>
              <a:rPr lang="ja-JP" altLang="en-US" sz="4000" dirty="0">
                <a:solidFill>
                  <a:srgbClr val="FFC000"/>
                </a:solidFill>
              </a:rPr>
              <a:t>　☆　入院期間が長い</a:t>
            </a:r>
            <a:endParaRPr lang="en-US" altLang="ja-JP" sz="4000" dirty="0">
              <a:solidFill>
                <a:srgbClr val="FFC000"/>
              </a:solidFill>
            </a:endParaRPr>
          </a:p>
          <a:p>
            <a:pPr rtl="0"/>
            <a:r>
              <a:rPr lang="ja-JP" altLang="en-US" sz="4000" dirty="0">
                <a:solidFill>
                  <a:srgbClr val="FFC000"/>
                </a:solidFill>
              </a:rPr>
              <a:t>　　　　　　　　　　　　　（５年～約</a:t>
            </a:r>
            <a:r>
              <a:rPr lang="en-US" altLang="ja-JP" sz="4000" dirty="0">
                <a:solidFill>
                  <a:srgbClr val="FFC000"/>
                </a:solidFill>
              </a:rPr>
              <a:t>35</a:t>
            </a:r>
            <a:r>
              <a:rPr lang="ja-JP" altLang="en-US" sz="4000" dirty="0">
                <a:solidFill>
                  <a:srgbClr val="FFC000"/>
                </a:solidFill>
              </a:rPr>
              <a:t>％、１～５年約</a:t>
            </a:r>
            <a:r>
              <a:rPr lang="en-US" altLang="ja-JP" sz="4000" dirty="0">
                <a:solidFill>
                  <a:srgbClr val="FFC000"/>
                </a:solidFill>
              </a:rPr>
              <a:t>30</a:t>
            </a:r>
            <a:r>
              <a:rPr lang="ja-JP" altLang="en-US" sz="4000" dirty="0">
                <a:solidFill>
                  <a:srgbClr val="FFC000"/>
                </a:solidFill>
              </a:rPr>
              <a:t>％）</a:t>
            </a:r>
            <a:endParaRPr lang="en-US" altLang="ja-JP" sz="4000" dirty="0">
              <a:solidFill>
                <a:srgbClr val="FFC000"/>
              </a:solidFill>
            </a:endParaRPr>
          </a:p>
          <a:p>
            <a:pPr rtl="0"/>
            <a:r>
              <a:rPr lang="ja-JP" altLang="en-US" sz="4000" dirty="0">
                <a:solidFill>
                  <a:srgbClr val="FFC000"/>
                </a:solidFill>
              </a:rPr>
              <a:t>　☆　身体拘束１万人以上</a:t>
            </a:r>
            <a:endParaRPr lang="en-US" altLang="ja-JP" sz="4000" dirty="0">
              <a:solidFill>
                <a:srgbClr val="FFC000"/>
              </a:solidFill>
            </a:endParaRPr>
          </a:p>
          <a:p>
            <a:pPr rtl="0"/>
            <a:r>
              <a:rPr lang="ja-JP" altLang="en-US" sz="4000" dirty="0">
                <a:solidFill>
                  <a:srgbClr val="FFC000"/>
                </a:solidFill>
              </a:rPr>
              <a:t>　　　　　　　　　　　　　　　（</a:t>
            </a:r>
            <a:r>
              <a:rPr lang="en-US" altLang="ja-JP" sz="4000" dirty="0">
                <a:solidFill>
                  <a:srgbClr val="FFC000"/>
                </a:solidFill>
              </a:rPr>
              <a:t>10</a:t>
            </a:r>
            <a:r>
              <a:rPr lang="ja-JP" altLang="en-US" sz="4000" dirty="0">
                <a:solidFill>
                  <a:srgbClr val="FFC000"/>
                </a:solidFill>
              </a:rPr>
              <a:t>年で倍増、不穏・多動が最多）</a:t>
            </a:r>
            <a:endParaRPr lang="en-US" altLang="ja-JP" sz="3000" dirty="0">
              <a:solidFill>
                <a:srgbClr val="FFC000"/>
              </a:solidFill>
            </a:endParaRPr>
          </a:p>
          <a:p>
            <a:pPr rtl="0"/>
            <a:r>
              <a:rPr lang="ja-JP" altLang="en-US" sz="4000" dirty="0">
                <a:solidFill>
                  <a:srgbClr val="FFC000"/>
                </a:solidFill>
              </a:rPr>
              <a:t>　</a:t>
            </a:r>
            <a:endParaRPr lang="en-US" altLang="ja-JP" sz="4000" dirty="0">
              <a:solidFill>
                <a:srgbClr val="FFC000"/>
              </a:solidFill>
            </a:endParaRPr>
          </a:p>
          <a:p>
            <a:pPr rtl="0"/>
            <a:r>
              <a:rPr lang="ja-JP" altLang="en-US" sz="4000" dirty="0">
                <a:solidFill>
                  <a:srgbClr val="FFC000"/>
                </a:solidFill>
              </a:rPr>
              <a:t>　　　</a:t>
            </a:r>
            <a:r>
              <a:rPr lang="ja-JP" altLang="en-US" sz="4400" dirty="0">
                <a:solidFill>
                  <a:srgbClr val="FFC000"/>
                </a:solidFill>
              </a:rPr>
              <a:t>　</a:t>
            </a:r>
          </a:p>
        </p:txBody>
      </p:sp>
    </p:spTree>
    <p:extLst>
      <p:ext uri="{BB962C8B-B14F-4D97-AF65-F5344CB8AC3E}">
        <p14:creationId xmlns:p14="http://schemas.microsoft.com/office/powerpoint/2010/main" val="73099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画像 6" descr="デジタル接続">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36617" y="-63661"/>
            <a:ext cx="12191980" cy="6857990"/>
          </a:xfrm>
          <a:prstGeom prst="rect">
            <a:avLst/>
          </a:prstGeom>
        </p:spPr>
      </p:pic>
      <p:sp>
        <p:nvSpPr>
          <p:cNvPr id="2" name="タイトル 1">
            <a:extLst>
              <a:ext uri="{FF2B5EF4-FFF2-40B4-BE49-F238E27FC236}">
                <a16:creationId xmlns:a16="http://schemas.microsoft.com/office/drawing/2014/main" xmlns="" id="{C02C5318-1A1E-49D0-B2E2-A4B0FA9E8A40}"/>
              </a:ext>
            </a:extLst>
          </p:cNvPr>
          <p:cNvSpPr>
            <a:spLocks noGrp="1"/>
          </p:cNvSpPr>
          <p:nvPr>
            <p:ph type="ctrTitle"/>
          </p:nvPr>
        </p:nvSpPr>
        <p:spPr>
          <a:xfrm>
            <a:off x="581191" y="248856"/>
            <a:ext cx="10993549" cy="850739"/>
          </a:xfrm>
        </p:spPr>
        <p:txBody>
          <a:bodyPr rtlCol="0">
            <a:noAutofit/>
          </a:bodyPr>
          <a:lstStyle/>
          <a:p>
            <a:pPr rtl="0"/>
            <a:r>
              <a:rPr lang="ja-JP" altLang="en-US" sz="6000" dirty="0">
                <a:solidFill>
                  <a:schemeClr val="bg1"/>
                </a:solidFill>
              </a:rPr>
              <a:t>　</a:t>
            </a:r>
            <a:r>
              <a:rPr lang="ja-JP" altLang="en-US" sz="6000" dirty="0">
                <a:solidFill>
                  <a:schemeClr val="accent1">
                    <a:lumMod val="60000"/>
                    <a:lumOff val="40000"/>
                  </a:schemeClr>
                </a:solidFill>
              </a:rPr>
              <a:t>滝山病院事件</a:t>
            </a:r>
          </a:p>
        </p:txBody>
      </p:sp>
      <p:sp>
        <p:nvSpPr>
          <p:cNvPr id="3" name="サブタイトル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1319513"/>
            <a:ext cx="10993546" cy="5538487"/>
          </a:xfrm>
        </p:spPr>
        <p:txBody>
          <a:bodyPr rtlCol="0">
            <a:normAutofit fontScale="92500"/>
          </a:bodyPr>
          <a:lstStyle/>
          <a:p>
            <a:pPr rtl="0"/>
            <a:r>
              <a:rPr lang="ja-JP" altLang="en-US" dirty="0">
                <a:solidFill>
                  <a:srgbClr val="7CEBFF"/>
                </a:solidFill>
              </a:rPr>
              <a:t>　　　</a:t>
            </a:r>
            <a:r>
              <a:rPr lang="ja-JP" altLang="en-US" sz="4000" dirty="0">
                <a:solidFill>
                  <a:srgbClr val="FFC000"/>
                </a:solidFill>
              </a:rPr>
              <a:t>☆　都内で透析のできる精神科病院としてほぼ</a:t>
            </a:r>
            <a:r>
              <a:rPr lang="en-US" altLang="ja-JP" sz="4000" dirty="0">
                <a:solidFill>
                  <a:srgbClr val="FFC000"/>
                </a:solidFill>
              </a:rPr>
              <a:t>1</a:t>
            </a:r>
            <a:r>
              <a:rPr lang="ja-JP" altLang="en-US" sz="4000" dirty="0">
                <a:solidFill>
                  <a:srgbClr val="FFC000"/>
                </a:solidFill>
              </a:rPr>
              <a:t>択</a:t>
            </a:r>
            <a:endParaRPr lang="en-US" altLang="ja-JP" sz="3000" dirty="0">
              <a:solidFill>
                <a:srgbClr val="FFC000"/>
              </a:solidFill>
            </a:endParaRPr>
          </a:p>
          <a:p>
            <a:pPr rtl="0"/>
            <a:r>
              <a:rPr lang="ja-JP" altLang="en-US" sz="4000" dirty="0">
                <a:solidFill>
                  <a:srgbClr val="FFC000"/>
                </a:solidFill>
              </a:rPr>
              <a:t>　☆　死亡退院率の異常な高さ</a:t>
            </a:r>
            <a:endParaRPr lang="en-US" altLang="ja-JP" sz="4000" dirty="0">
              <a:solidFill>
                <a:srgbClr val="FFC000"/>
              </a:solidFill>
            </a:endParaRPr>
          </a:p>
          <a:p>
            <a:pPr rtl="0"/>
            <a:r>
              <a:rPr lang="ja-JP" altLang="en-US" sz="4000" dirty="0">
                <a:solidFill>
                  <a:srgbClr val="FFC000"/>
                </a:solidFill>
              </a:rPr>
              <a:t>　☆　非常勤職員の割合の異常な高さ</a:t>
            </a:r>
            <a:endParaRPr lang="en-US" altLang="ja-JP" sz="4000" dirty="0">
              <a:solidFill>
                <a:srgbClr val="FFC000"/>
              </a:solidFill>
            </a:endParaRPr>
          </a:p>
          <a:p>
            <a:pPr rtl="0"/>
            <a:r>
              <a:rPr lang="ja-JP" altLang="en-US" sz="4000" dirty="0">
                <a:solidFill>
                  <a:srgbClr val="FFC000"/>
                </a:solidFill>
              </a:rPr>
              <a:t>　☆　虐待で捜査が入る　</a:t>
            </a:r>
            <a:endParaRPr lang="en-US" altLang="ja-JP" sz="4000" dirty="0">
              <a:solidFill>
                <a:srgbClr val="FFC000"/>
              </a:solidFill>
            </a:endParaRPr>
          </a:p>
          <a:p>
            <a:pPr rtl="0"/>
            <a:r>
              <a:rPr lang="ja-JP" altLang="en-US" sz="4000" dirty="0">
                <a:solidFill>
                  <a:srgbClr val="FFC000"/>
                </a:solidFill>
              </a:rPr>
              <a:t>☆　監禁罪で告訴</a:t>
            </a:r>
            <a:endParaRPr lang="en-US" altLang="ja-JP" sz="4000" dirty="0">
              <a:solidFill>
                <a:srgbClr val="FFC000"/>
              </a:solidFill>
            </a:endParaRPr>
          </a:p>
          <a:p>
            <a:pPr rtl="0"/>
            <a:r>
              <a:rPr lang="ja-JP" altLang="en-US" sz="4000" dirty="0">
                <a:solidFill>
                  <a:srgbClr val="FFC000"/>
                </a:solidFill>
              </a:rPr>
              <a:t>☆　診療報酬の不当請求で告発</a:t>
            </a:r>
            <a:endParaRPr lang="en-US" altLang="ja-JP" sz="4000" dirty="0">
              <a:solidFill>
                <a:srgbClr val="FFC000"/>
              </a:solidFill>
            </a:endParaRPr>
          </a:p>
          <a:p>
            <a:pPr rtl="0"/>
            <a:r>
              <a:rPr lang="ja-JP" altLang="en-US" sz="4400" dirty="0">
                <a:solidFill>
                  <a:srgbClr val="FFC000"/>
                </a:solidFill>
              </a:rPr>
              <a:t>一般的に他科に受診した際には報酬減額　</a:t>
            </a:r>
          </a:p>
        </p:txBody>
      </p:sp>
    </p:spTree>
    <p:extLst>
      <p:ext uri="{BB962C8B-B14F-4D97-AF65-F5344CB8AC3E}">
        <p14:creationId xmlns:p14="http://schemas.microsoft.com/office/powerpoint/2010/main" val="205983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88E3CADF-0A5C-2B47-7749-5C3141DBABF0}"/>
              </a:ext>
            </a:extLst>
          </p:cNvPr>
          <p:cNvSpPr txBox="1"/>
          <p:nvPr/>
        </p:nvSpPr>
        <p:spPr>
          <a:xfrm>
            <a:off x="215153" y="4356845"/>
            <a:ext cx="562087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年の目標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・医療計画と障害福祉計画を障害者権利条約の実施という観点に依拠したものにしていく。</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・非自発的入院や不適切な身体拘束のゼロ化を報酬誘導する仕組みを入れる。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・認知症団体と連帯し精神科病院依存からの脱却に向けたビジョンを示す。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xmlns="" id="{14F08D6D-A934-1610-CD87-F0A586AC790A}"/>
              </a:ext>
            </a:extLst>
          </p:cNvPr>
          <p:cNvPicPr>
            <a:picLocks noChangeAspect="1"/>
          </p:cNvPicPr>
          <p:nvPr/>
        </p:nvPicPr>
        <p:blipFill>
          <a:blip r:embed="rId2"/>
          <a:stretch>
            <a:fillRect/>
          </a:stretch>
        </p:blipFill>
        <p:spPr>
          <a:xfrm>
            <a:off x="215153" y="847722"/>
            <a:ext cx="11736460" cy="3401546"/>
          </a:xfrm>
          <a:prstGeom prst="rect">
            <a:avLst/>
          </a:prstGeom>
        </p:spPr>
      </p:pic>
      <p:sp>
        <p:nvSpPr>
          <p:cNvPr id="8" name="テキスト ボックス 7">
            <a:extLst>
              <a:ext uri="{FF2B5EF4-FFF2-40B4-BE49-F238E27FC236}">
                <a16:creationId xmlns:a16="http://schemas.microsoft.com/office/drawing/2014/main" xmlns="" id="{804D3D55-EFCB-D664-FE3D-91A26724982B}"/>
              </a:ext>
            </a:extLst>
          </p:cNvPr>
          <p:cNvSpPr txBox="1"/>
          <p:nvPr/>
        </p:nvSpPr>
        <p:spPr>
          <a:xfrm>
            <a:off x="6083383" y="4356845"/>
            <a:ext cx="59472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2027</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年の目標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・医療保護入院と措置入院の廃止。</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・精神保健福祉法廃止の足掛かりをつくる。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・医療計画の中間見直しで非同意入院の縮減を入れる。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・法改正は公布から</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年後に見直す検討規定を入れる。</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2030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年の目標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・精神保健福祉法の廃止と一般医療への完全移行。</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xmlns="" id="{28D1EBDA-EAEB-18F6-DADC-9076E879773E}"/>
              </a:ext>
            </a:extLst>
          </p:cNvPr>
          <p:cNvSpPr txBox="1"/>
          <p:nvPr/>
        </p:nvSpPr>
        <p:spPr>
          <a:xfrm>
            <a:off x="754010" y="52813"/>
            <a:ext cx="11058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か年行動計画</a:t>
            </a:r>
          </a:p>
        </p:txBody>
      </p:sp>
      <p:cxnSp>
        <p:nvCxnSpPr>
          <p:cNvPr id="15" name="直線コネクタ 14">
            <a:extLst>
              <a:ext uri="{FF2B5EF4-FFF2-40B4-BE49-F238E27FC236}">
                <a16:creationId xmlns:a16="http://schemas.microsoft.com/office/drawing/2014/main" xmlns="" id="{838DB3F2-100F-4551-A781-66D3E2117CD5}"/>
              </a:ext>
            </a:extLst>
          </p:cNvPr>
          <p:cNvCxnSpPr>
            <a:cxnSpLocks/>
          </p:cNvCxnSpPr>
          <p:nvPr/>
        </p:nvCxnSpPr>
        <p:spPr>
          <a:xfrm>
            <a:off x="278687" y="630934"/>
            <a:ext cx="11672926"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xmlns="" id="{BEC5A333-A023-8806-A9C0-35BD4086AB63}"/>
              </a:ext>
            </a:extLst>
          </p:cNvPr>
          <p:cNvSpPr/>
          <p:nvPr/>
        </p:nvSpPr>
        <p:spPr>
          <a:xfrm>
            <a:off x="284922" y="177197"/>
            <a:ext cx="320196" cy="292630"/>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107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おまけ</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sz="2800" dirty="0"/>
              <a:t>医療観察法は何故憲法違反か</a:t>
            </a:r>
            <a:endParaRPr lang="en-US" altLang="ja-JP" sz="2800" dirty="0"/>
          </a:p>
          <a:p>
            <a:pPr marL="0" indent="0">
              <a:buNone/>
            </a:pPr>
            <a:endParaRPr lang="en-US" altLang="ja-JP" sz="2800" dirty="0"/>
          </a:p>
          <a:p>
            <a:pPr marL="0" indent="0">
              <a:buNone/>
            </a:pPr>
            <a:r>
              <a:rPr lang="ja-JP" altLang="en-US" sz="2800" dirty="0"/>
              <a:t>事実認定の裁判に当たる部分で起訴状</a:t>
            </a:r>
            <a:r>
              <a:rPr lang="en-US" altLang="ja-JP" sz="2800" dirty="0"/>
              <a:t>1</a:t>
            </a:r>
            <a:r>
              <a:rPr lang="ja-JP" altLang="en-US" sz="2800" dirty="0"/>
              <a:t>本主義ではなく職権主義をとっている上に弁護士の権限を弱めている（名前も弁護人ではなく付添人）</a:t>
            </a:r>
            <a:endParaRPr lang="en-US" altLang="ja-JP" sz="2800" dirty="0"/>
          </a:p>
          <a:p>
            <a:pPr marL="0" indent="0">
              <a:buNone/>
            </a:pPr>
            <a:r>
              <a:rPr lang="ja-JP" altLang="en-US" sz="2800" dirty="0"/>
              <a:t>つまり審判構造がそもそもの一般裁判とは違っているので、特別裁判と見なせるから</a:t>
            </a:r>
            <a:r>
              <a:rPr lang="ja-JP" altLang="en-US" sz="2800" dirty="0">
                <a:solidFill>
                  <a:schemeClr val="accent6">
                    <a:lumMod val="50000"/>
                  </a:schemeClr>
                </a:solidFill>
              </a:rPr>
              <a:t>憲法</a:t>
            </a:r>
            <a:r>
              <a:rPr lang="en-US" altLang="ja-JP" sz="2800" dirty="0">
                <a:solidFill>
                  <a:schemeClr val="accent6">
                    <a:lumMod val="50000"/>
                  </a:schemeClr>
                </a:solidFill>
              </a:rPr>
              <a:t>76</a:t>
            </a:r>
            <a:r>
              <a:rPr lang="ja-JP" altLang="en-US" sz="2800" dirty="0">
                <a:solidFill>
                  <a:schemeClr val="accent6">
                    <a:lumMod val="50000"/>
                  </a:schemeClr>
                </a:solidFill>
              </a:rPr>
              <a:t>条</a:t>
            </a:r>
            <a:r>
              <a:rPr lang="en-US" altLang="ja-JP" sz="2800" dirty="0">
                <a:solidFill>
                  <a:schemeClr val="accent6">
                    <a:lumMod val="50000"/>
                  </a:schemeClr>
                </a:solidFill>
              </a:rPr>
              <a:t>2</a:t>
            </a:r>
            <a:r>
              <a:rPr lang="ja-JP" altLang="en-US" sz="2800" dirty="0">
                <a:solidFill>
                  <a:schemeClr val="accent6">
                    <a:lumMod val="50000"/>
                  </a:schemeClr>
                </a:solidFill>
              </a:rPr>
              <a:t>項：特別裁判所は、これを設置することができない。行政機関は、終審として裁判を行</a:t>
            </a:r>
            <a:r>
              <a:rPr lang="ja-JP" altLang="en-US" sz="2800" dirty="0" err="1">
                <a:solidFill>
                  <a:schemeClr val="accent6">
                    <a:lumMod val="50000"/>
                  </a:schemeClr>
                </a:solidFill>
              </a:rPr>
              <a:t>ふ</a:t>
            </a:r>
            <a:r>
              <a:rPr lang="ja-JP" altLang="en-US" sz="2800" dirty="0">
                <a:solidFill>
                  <a:schemeClr val="accent6">
                    <a:lumMod val="50000"/>
                  </a:schemeClr>
                </a:solidFill>
              </a:rPr>
              <a:t>ことができない。</a:t>
            </a:r>
            <a:r>
              <a:rPr lang="ja-JP" altLang="en-US" sz="2800" dirty="0"/>
              <a:t>に</a:t>
            </a:r>
            <a:r>
              <a:rPr lang="ja-JP" altLang="en-US" sz="2800" dirty="0">
                <a:solidFill>
                  <a:srgbClr val="FF0000"/>
                </a:solidFill>
              </a:rPr>
              <a:t>違反</a:t>
            </a:r>
            <a:r>
              <a:rPr lang="ja-JP" altLang="en-US" sz="2800" dirty="0"/>
              <a:t>しているから。</a:t>
            </a:r>
          </a:p>
        </p:txBody>
      </p:sp>
    </p:spTree>
    <p:extLst>
      <p:ext uri="{BB962C8B-B14F-4D97-AF65-F5344CB8AC3E}">
        <p14:creationId xmlns:p14="http://schemas.microsoft.com/office/powerpoint/2010/main" val="264843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80">
                                          <p:stCondLst>
                                            <p:cond delay="0"/>
                                          </p:stCondLst>
                                        </p:cTn>
                                        <p:tgtEl>
                                          <p:spTgt spid="3">
                                            <p:txEl>
                                              <p:pRg st="3" end="3"/>
                                            </p:txEl>
                                          </p:spTgt>
                                        </p:tgtEl>
                                      </p:cBhvr>
                                    </p:animEffect>
                                    <p:anim calcmode="lin" valueType="num">
                                      <p:cBhvr>
                                        <p:cTn id="1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3" end="3"/>
                                            </p:txEl>
                                          </p:spTgt>
                                        </p:tgtEl>
                                      </p:cBhvr>
                                      <p:to x="100000" y="60000"/>
                                    </p:animScale>
                                    <p:animScale>
                                      <p:cBhvr>
                                        <p:cTn id="20" dur="166" decel="50000">
                                          <p:stCondLst>
                                            <p:cond delay="676"/>
                                          </p:stCondLst>
                                        </p:cTn>
                                        <p:tgtEl>
                                          <p:spTgt spid="3">
                                            <p:txEl>
                                              <p:pRg st="3" end="3"/>
                                            </p:txEl>
                                          </p:spTgt>
                                        </p:tgtEl>
                                      </p:cBhvr>
                                      <p:to x="100000" y="100000"/>
                                    </p:animScale>
                                    <p:animScale>
                                      <p:cBhvr>
                                        <p:cTn id="21" dur="26">
                                          <p:stCondLst>
                                            <p:cond delay="1312"/>
                                          </p:stCondLst>
                                        </p:cTn>
                                        <p:tgtEl>
                                          <p:spTgt spid="3">
                                            <p:txEl>
                                              <p:pRg st="3" end="3"/>
                                            </p:txEl>
                                          </p:spTgt>
                                        </p:tgtEl>
                                      </p:cBhvr>
                                      <p:to x="100000" y="80000"/>
                                    </p:animScale>
                                    <p:animScale>
                                      <p:cBhvr>
                                        <p:cTn id="22" dur="166" decel="50000">
                                          <p:stCondLst>
                                            <p:cond delay="1338"/>
                                          </p:stCondLst>
                                        </p:cTn>
                                        <p:tgtEl>
                                          <p:spTgt spid="3">
                                            <p:txEl>
                                              <p:pRg st="3" end="3"/>
                                            </p:txEl>
                                          </p:spTgt>
                                        </p:tgtEl>
                                      </p:cBhvr>
                                      <p:to x="100000" y="100000"/>
                                    </p:animScale>
                                    <p:animScale>
                                      <p:cBhvr>
                                        <p:cTn id="23" dur="26">
                                          <p:stCondLst>
                                            <p:cond delay="1642"/>
                                          </p:stCondLst>
                                        </p:cTn>
                                        <p:tgtEl>
                                          <p:spTgt spid="3">
                                            <p:txEl>
                                              <p:pRg st="3" end="3"/>
                                            </p:txEl>
                                          </p:spTgt>
                                        </p:tgtEl>
                                      </p:cBhvr>
                                      <p:to x="100000" y="90000"/>
                                    </p:animScale>
                                    <p:animScale>
                                      <p:cBhvr>
                                        <p:cTn id="24" dur="166" decel="50000">
                                          <p:stCondLst>
                                            <p:cond delay="1668"/>
                                          </p:stCondLst>
                                        </p:cTn>
                                        <p:tgtEl>
                                          <p:spTgt spid="3">
                                            <p:txEl>
                                              <p:pRg st="3" end="3"/>
                                            </p:txEl>
                                          </p:spTgt>
                                        </p:tgtEl>
                                      </p:cBhvr>
                                      <p:to x="100000" y="100000"/>
                                    </p:animScale>
                                    <p:animScale>
                                      <p:cBhvr>
                                        <p:cTn id="25" dur="26">
                                          <p:stCondLst>
                                            <p:cond delay="1808"/>
                                          </p:stCondLst>
                                        </p:cTn>
                                        <p:tgtEl>
                                          <p:spTgt spid="3">
                                            <p:txEl>
                                              <p:pRg st="3" end="3"/>
                                            </p:txEl>
                                          </p:spTgt>
                                        </p:tgtEl>
                                      </p:cBhvr>
                                      <p:to x="100000" y="95000"/>
                                    </p:animScale>
                                    <p:animScale>
                                      <p:cBhvr>
                                        <p:cTn id="2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画像 4" descr="デジタル数字">
            <a:extLst>
              <a:ext uri="{FF2B5EF4-FFF2-40B4-BE49-F238E27FC236}">
                <a16:creationId xmlns:a16="http://schemas.microsoft.com/office/drawing/2014/main" xmlns=""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30043" y="713664"/>
            <a:ext cx="7498616" cy="5676901"/>
          </a:xfrm>
          <a:prstGeom prst="rect">
            <a:avLst/>
          </a:prstGeom>
        </p:spPr>
      </p:pic>
      <p:sp>
        <p:nvSpPr>
          <p:cNvPr id="2" name="タイトル 1">
            <a:extLst>
              <a:ext uri="{FF2B5EF4-FFF2-40B4-BE49-F238E27FC236}">
                <a16:creationId xmlns:a16="http://schemas.microsoft.com/office/drawing/2014/main" xmlns="" id="{0F87E73C-2B1A-4602-BFBE-CFE1E55D9B38}"/>
              </a:ext>
            </a:extLst>
          </p:cNvPr>
          <p:cNvSpPr>
            <a:spLocks noGrp="1"/>
          </p:cNvSpPr>
          <p:nvPr>
            <p:ph type="ctrTitle"/>
          </p:nvPr>
        </p:nvSpPr>
        <p:spPr>
          <a:xfrm>
            <a:off x="8296275" y="1419226"/>
            <a:ext cx="3596712" cy="1746762"/>
          </a:xfrm>
        </p:spPr>
        <p:txBody>
          <a:bodyPr rtlCol="0">
            <a:normAutofit fontScale="90000"/>
          </a:bodyPr>
          <a:lstStyle/>
          <a:p>
            <a:pPr rtl="0"/>
            <a:r>
              <a:rPr lang="ja-JP" altLang="en-US" dirty="0">
                <a:solidFill>
                  <a:srgbClr val="FFFFFF"/>
                </a:solidFill>
              </a:rPr>
              <a:t>ありがとう　ございました</a:t>
            </a:r>
          </a:p>
        </p:txBody>
      </p:sp>
      <p:sp>
        <p:nvSpPr>
          <p:cNvPr id="3" name="サブタイトル 2">
            <a:extLst>
              <a:ext uri="{FF2B5EF4-FFF2-40B4-BE49-F238E27FC236}">
                <a16:creationId xmlns:a16="http://schemas.microsoft.com/office/drawing/2014/main" xmlns=""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en-US" altLang="ja-JP" dirty="0">
                <a:solidFill>
                  <a:schemeClr val="bg2"/>
                </a:solidFill>
              </a:rPr>
              <a:t>someone@example.com</a:t>
            </a:r>
          </a:p>
          <a:p>
            <a:pPr rtl="0"/>
            <a:endParaRPr lang="ja-JP" altLang="en-US" dirty="0">
              <a:solidFill>
                <a:schemeClr val="bg2"/>
              </a:solidFill>
            </a:endParaRPr>
          </a:p>
          <a:p>
            <a:pPr rtl="0"/>
            <a:endParaRPr lang="ja-JP" altLang="en-US" dirty="0">
              <a:solidFill>
                <a:schemeClr val="bg2"/>
              </a:solidFill>
            </a:endParaRPr>
          </a:p>
        </p:txBody>
      </p:sp>
    </p:spTree>
    <p:extLst>
      <p:ext uri="{BB962C8B-B14F-4D97-AF65-F5344CB8AC3E}">
        <p14:creationId xmlns:p14="http://schemas.microsoft.com/office/powerpoint/2010/main" val="3501347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TM04033929[[fn=石版]]</Template>
  <TotalTime>138</TotalTime>
  <Words>288</Words>
  <Application>Microsoft Macintosh PowerPoint</Application>
  <PresentationFormat>ユーザー設定</PresentationFormat>
  <Paragraphs>76</Paragraphs>
  <Slides>9</Slides>
  <Notes>6</Notes>
  <HiddenSlides>0</HiddenSlides>
  <MMClips>0</MMClips>
  <ScaleCrop>false</ScaleCrop>
  <HeadingPairs>
    <vt:vector size="4" baseType="variant">
      <vt:variant>
        <vt:lpstr>テーマ</vt:lpstr>
      </vt:variant>
      <vt:variant>
        <vt:i4>3</vt:i4>
      </vt:variant>
      <vt:variant>
        <vt:lpstr>スライド タイトル</vt:lpstr>
      </vt:variant>
      <vt:variant>
        <vt:i4>9</vt:i4>
      </vt:variant>
    </vt:vector>
  </HeadingPairs>
  <TitlesOfParts>
    <vt:vector size="12" baseType="lpstr">
      <vt:lpstr>石版</vt:lpstr>
      <vt:lpstr>Office テーマ</vt:lpstr>
      <vt:lpstr>Spring</vt:lpstr>
      <vt:lpstr>　精神医療問題と医療基本法</vt:lpstr>
      <vt:lpstr>　　関連諸法の確認</vt:lpstr>
      <vt:lpstr>障害者権利条約の枠組みと目的</vt:lpstr>
      <vt:lpstr>　精神保健福祉法</vt:lpstr>
      <vt:lpstr>　　　精神科病院入院の実態</vt:lpstr>
      <vt:lpstr>　滝山病院事件</vt:lpstr>
      <vt:lpstr>PowerPoint プレゼンテーション</vt:lpstr>
      <vt:lpstr>おまけ</vt:lpstr>
      <vt:lpstr>ありがとう　ございました</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精神医療問題と医療基本法</dc:title>
  <dc:creator>関口 明彦</dc:creator>
  <cp:lastModifiedBy>mokuri</cp:lastModifiedBy>
  <cp:revision>8</cp:revision>
  <dcterms:created xsi:type="dcterms:W3CDTF">2023-03-19T18:39:25Z</dcterms:created>
  <dcterms:modified xsi:type="dcterms:W3CDTF">2023-04-10T16:45:52Z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