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A27"/>
    <a:srgbClr val="AB7942"/>
    <a:srgbClr val="945200"/>
    <a:srgbClr val="78EFEB"/>
    <a:srgbClr val="FFFC00"/>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8"/>
    <p:restoredTop sz="94673"/>
  </p:normalViewPr>
  <p:slideViewPr>
    <p:cSldViewPr snapToGrid="0">
      <p:cViewPr varScale="1">
        <p:scale>
          <a:sx n="102" d="100"/>
          <a:sy n="102" d="100"/>
        </p:scale>
        <p:origin x="200"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990352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9903524"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618964" y="852055"/>
            <a:ext cx="8434215" cy="2581463"/>
          </a:xfrm>
        </p:spPr>
        <p:txBody>
          <a:bodyPr anchor="b"/>
          <a:lstStyle>
            <a:lvl1pPr algn="l">
              <a:defRPr sz="39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618964" y="3754582"/>
            <a:ext cx="8434215" cy="2244436"/>
          </a:xfrm>
        </p:spPr>
        <p:txBody>
          <a:bodyPr/>
          <a:lstStyle>
            <a:lvl1pPr marL="0" indent="0" algn="l">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1/15/25</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00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1/15/25</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6514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9906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8" name="Rectangle 7">
            <a:extLst>
              <a:ext uri="{FF2B5EF4-FFF2-40B4-BE49-F238E27FC236}">
                <a16:creationId xmlns:a16="http://schemas.microsoft.com/office/drawing/2014/main" id="{F245A432-7E52-48B5-A8BB-13EED592E35A}"/>
              </a:ext>
            </a:extLst>
          </p:cNvPr>
          <p:cNvSpPr/>
          <p:nvPr/>
        </p:nvSpPr>
        <p:spPr>
          <a:xfrm>
            <a:off x="6348846" y="0"/>
            <a:ext cx="3557154"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8418749" y="176935"/>
            <a:ext cx="0" cy="4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6613380" y="872836"/>
            <a:ext cx="2048741"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614857" y="872836"/>
            <a:ext cx="5390262"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267463" y="6236209"/>
            <a:ext cx="2467935" cy="365125"/>
          </a:xfrm>
        </p:spPr>
        <p:txBody>
          <a:bodyPr/>
          <a:lstStyle/>
          <a:p>
            <a:fld id="{26ADDCAE-6443-42C3-9C19-F95985500186}" type="datetime1">
              <a:rPr lang="en-US" smtClean="0"/>
              <a:t>1/15/25</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267462" y="237745"/>
            <a:ext cx="2909888"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9175433" y="237744"/>
            <a:ext cx="61485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8418749" y="176935"/>
            <a:ext cx="0" cy="4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93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618964" y="858983"/>
            <a:ext cx="8434216"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618962" y="2750127"/>
            <a:ext cx="8434729"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1/15/25</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425919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9906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9906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9480376" y="852057"/>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618963" y="852056"/>
            <a:ext cx="8434215" cy="2576944"/>
          </a:xfrm>
        </p:spPr>
        <p:txBody>
          <a:bodyPr anchor="b">
            <a:normAutofit/>
          </a:bodyPr>
          <a:lstStyle>
            <a:lvl1pPr>
              <a:defRPr sz="4388"/>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618960" y="4202832"/>
            <a:ext cx="8446032" cy="1789260"/>
          </a:xfrm>
        </p:spPr>
        <p:txBody>
          <a:bodyPr/>
          <a:lstStyle>
            <a:lvl1pPr marL="0" indent="0">
              <a:buNone/>
              <a:defRPr sz="1950">
                <a:solidFill>
                  <a:schemeClr val="tx1"/>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270141" y="6236209"/>
            <a:ext cx="2467935" cy="365125"/>
          </a:xfrm>
        </p:spPr>
        <p:txBody>
          <a:bodyPr/>
          <a:lstStyle/>
          <a:p>
            <a:fld id="{217A73C3-B243-44D3-809D-EF8FDFBD85D4}" type="datetime1">
              <a:rPr lang="en-US" smtClean="0"/>
              <a:t>1/15/25</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270141" y="237745"/>
            <a:ext cx="3343275"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9172948" y="237744"/>
            <a:ext cx="61485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9480376" y="852057"/>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1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618964" y="858983"/>
            <a:ext cx="8434216"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618963" y="2833256"/>
            <a:ext cx="409929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4953888" y="2833256"/>
            <a:ext cx="409929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270141" y="6236209"/>
            <a:ext cx="2467935" cy="365125"/>
          </a:xfrm>
        </p:spPr>
        <p:txBody>
          <a:bodyPr/>
          <a:lstStyle/>
          <a:p>
            <a:fld id="{C9B6D3E3-28E2-4380-A113-67698215C5F8}" type="datetime1">
              <a:rPr lang="en-US" smtClean="0"/>
              <a:t>1/15/25</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270141" y="237745"/>
            <a:ext cx="3343275"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9172948" y="237744"/>
            <a:ext cx="61485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47940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618964" y="872837"/>
            <a:ext cx="8434215"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618963" y="2713326"/>
            <a:ext cx="4081532" cy="823912"/>
          </a:xfrm>
        </p:spPr>
        <p:txBody>
          <a:bodyPr anchor="b">
            <a:normAutofit/>
          </a:bodyPr>
          <a:lstStyle>
            <a:lvl1pPr marL="0" indent="0">
              <a:buNone/>
              <a:defRPr sz="1950" b="0" i="1" u="none"/>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618963" y="3706092"/>
            <a:ext cx="4081532"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4951547" y="2713326"/>
            <a:ext cx="4101632" cy="823912"/>
          </a:xfrm>
        </p:spPr>
        <p:txBody>
          <a:bodyPr anchor="b">
            <a:normAutofit/>
          </a:bodyPr>
          <a:lstStyle>
            <a:lvl1pPr marL="0" indent="0">
              <a:buNone/>
              <a:defRPr sz="1950" b="0" i="1" u="none"/>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4951547" y="3706092"/>
            <a:ext cx="4101632"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270141" y="6236209"/>
            <a:ext cx="2467935" cy="365125"/>
          </a:xfrm>
        </p:spPr>
        <p:txBody>
          <a:bodyPr/>
          <a:lstStyle/>
          <a:p>
            <a:fld id="{A9EFCB61-04AD-47C9-BF79-2BD8B9CEC07A}" type="datetime1">
              <a:rPr lang="en-US" smtClean="0"/>
              <a:t>1/15/25</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270141" y="237745"/>
            <a:ext cx="3343275"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9172948" y="237744"/>
            <a:ext cx="61485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38510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1/15/25</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84135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9906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1/15/25</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89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64242" y="0"/>
            <a:ext cx="4061382"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990352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4953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626061" y="872836"/>
            <a:ext cx="3705427" cy="2281050"/>
          </a:xfrm>
        </p:spPr>
        <p:txBody>
          <a:bodyPr anchor="b">
            <a:noAutofit/>
          </a:bodyPr>
          <a:lstStyle>
            <a:lvl1pPr>
              <a:defRPr sz="2925"/>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5380197" y="872837"/>
            <a:ext cx="3672982" cy="5140036"/>
          </a:xfrm>
        </p:spPr>
        <p:txBody>
          <a:bodyPr>
            <a:normAutofit/>
          </a:bodyPr>
          <a:lstStyle>
            <a:lvl1pPr algn="l">
              <a:defRPr sz="2275"/>
            </a:lvl1pPr>
            <a:lvl2pPr algn="l">
              <a:defRPr sz="1950"/>
            </a:lvl2pPr>
            <a:lvl3pPr algn="l">
              <a:defRPr sz="1625"/>
            </a:lvl3pPr>
            <a:lvl4pPr algn="l">
              <a:defRPr sz="1463"/>
            </a:lvl4pPr>
            <a:lvl5pPr algn="l">
              <a:defRPr sz="1463"/>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626061" y="3442855"/>
            <a:ext cx="3705427" cy="2576945"/>
          </a:xfrm>
        </p:spPr>
        <p:txBody>
          <a:bodyPr>
            <a:normAutofit/>
          </a:bodyPr>
          <a:lstStyle>
            <a:lvl1pPr marL="0" indent="0">
              <a:buNone/>
              <a:defRPr sz="195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267463" y="6236209"/>
            <a:ext cx="2467935" cy="365125"/>
          </a:xfrm>
        </p:spPr>
        <p:txBody>
          <a:bodyPr/>
          <a:lstStyle/>
          <a:p>
            <a:fld id="{962E767E-8A14-4E70-91B9-2101CBC4D7BD}" type="datetime1">
              <a:rPr lang="en-US" smtClean="0"/>
              <a:t>1/15/25</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267462" y="237745"/>
            <a:ext cx="30814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9175433" y="237744"/>
            <a:ext cx="61485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09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990352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4946238"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463"/>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624596" y="858981"/>
            <a:ext cx="3702359" cy="2281052"/>
          </a:xfrm>
        </p:spPr>
        <p:txBody>
          <a:bodyPr anchor="b"/>
          <a:lstStyle>
            <a:lvl1pPr>
              <a:defRPr lang="en-US" sz="2925"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5329859" y="865909"/>
            <a:ext cx="3723320" cy="5126182"/>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624596" y="3429000"/>
            <a:ext cx="3702359" cy="2590800"/>
          </a:xfrm>
        </p:spPr>
        <p:txBody>
          <a:bodyPr/>
          <a:lstStyle>
            <a:lvl1pPr marL="0" indent="0">
              <a:buNone/>
              <a:defRPr lang="en-US" sz="1950" kern="1200" dirty="0">
                <a:solidFill>
                  <a:schemeClr val="tx1"/>
                </a:solidFill>
                <a:latin typeface="+mn-lt"/>
                <a:ea typeface="+mn-ea"/>
                <a:cs typeface="+mn-cs"/>
              </a:defRPr>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267463" y="6236209"/>
            <a:ext cx="2467935" cy="365125"/>
          </a:xfrm>
        </p:spPr>
        <p:txBody>
          <a:bodyPr/>
          <a:lstStyle/>
          <a:p>
            <a:fld id="{01AF0C4B-5A4A-45CA-ABEC-10F107160D33}" type="datetime1">
              <a:rPr lang="en-US" smtClean="0"/>
              <a:t>1/15/25</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267462" y="237745"/>
            <a:ext cx="3343275"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9175433" y="237744"/>
            <a:ext cx="61485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87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99035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9903524"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9903524"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9903524"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618964" y="858983"/>
            <a:ext cx="8434216" cy="143227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618962" y="2750127"/>
            <a:ext cx="8434729" cy="3261789"/>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270141" y="6240080"/>
            <a:ext cx="3343275" cy="365125"/>
          </a:xfrm>
          <a:prstGeom prst="rect">
            <a:avLst/>
          </a:prstGeom>
        </p:spPr>
        <p:txBody>
          <a:bodyPr lIns="109728" tIns="109728" rIns="109728" bIns="91440" anchor="ctr"/>
          <a:lstStyle>
            <a:lvl1pPr algn="l">
              <a:defRPr sz="731">
                <a:solidFill>
                  <a:schemeClr val="tx1"/>
                </a:solidFill>
              </a:defRPr>
            </a:lvl1pPr>
          </a:lstStyle>
          <a:p>
            <a:fld id="{6989806E-8E94-473C-AEE7-BE6F15F85533}" type="datetime1">
              <a:rPr lang="en-US" smtClean="0"/>
              <a:t>1/15/25</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270141" y="236200"/>
            <a:ext cx="3343275" cy="365125"/>
          </a:xfrm>
          <a:prstGeom prst="rect">
            <a:avLst/>
          </a:prstGeom>
        </p:spPr>
        <p:txBody>
          <a:bodyPr lIns="109728" tIns="109728" rIns="109728" bIns="91440" anchor="ctr"/>
          <a:lstStyle>
            <a:lvl1pPr algn="l">
              <a:defRPr sz="731">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9172948" y="235881"/>
            <a:ext cx="614856" cy="365760"/>
          </a:xfrm>
          <a:prstGeom prst="rect">
            <a:avLst/>
          </a:prstGeom>
        </p:spPr>
        <p:txBody>
          <a:bodyPr lIns="109728" tIns="109728" rIns="109728" bIns="91440" anchor="ctr"/>
          <a:lstStyle>
            <a:lvl1pPr algn="ctr">
              <a:defRPr lang="en-US" sz="1138"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9480376" y="5641011"/>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03995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742950" rtl="0" eaLnBrk="1" latinLnBrk="0" hangingPunct="1">
        <a:lnSpc>
          <a:spcPct val="113000"/>
        </a:lnSpc>
        <a:spcBef>
          <a:spcPct val="0"/>
        </a:spcBef>
        <a:buNone/>
        <a:defRPr sz="3575" b="1" kern="1200" spc="154">
          <a:solidFill>
            <a:schemeClr val="tx1"/>
          </a:solidFill>
          <a:latin typeface="+mj-lt"/>
          <a:ea typeface="+mj-ea"/>
          <a:cs typeface="+mj-cs"/>
        </a:defRPr>
      </a:lvl1pPr>
    </p:titleStyle>
    <p:bodyStyle>
      <a:lvl1pPr marL="0" indent="0" algn="l" defTabSz="742950" rtl="0" eaLnBrk="1" latinLnBrk="0" hangingPunct="1">
        <a:lnSpc>
          <a:spcPct val="113000"/>
        </a:lnSpc>
        <a:spcBef>
          <a:spcPts val="813"/>
        </a:spcBef>
        <a:buFont typeface="Arial" panose="020B0604020202020204" pitchFamily="34" charset="0"/>
        <a:buNone/>
        <a:defRPr sz="1788" kern="1200" spc="65">
          <a:solidFill>
            <a:schemeClr val="tx1"/>
          </a:solidFill>
          <a:latin typeface="+mn-lt"/>
          <a:ea typeface="+mn-ea"/>
          <a:cs typeface="+mn-cs"/>
        </a:defRPr>
      </a:lvl1pPr>
      <a:lvl2pPr marL="185738" indent="0" algn="l" defTabSz="742950" rtl="0" eaLnBrk="1" latinLnBrk="0" hangingPunct="1">
        <a:lnSpc>
          <a:spcPct val="113000"/>
        </a:lnSpc>
        <a:spcBef>
          <a:spcPts val="406"/>
        </a:spcBef>
        <a:buFont typeface="Arial" panose="020B0604020202020204" pitchFamily="34" charset="0"/>
        <a:buNone/>
        <a:defRPr sz="1625" kern="1200" spc="65">
          <a:solidFill>
            <a:schemeClr val="tx1"/>
          </a:solidFill>
          <a:latin typeface="+mn-lt"/>
          <a:ea typeface="+mn-ea"/>
          <a:cs typeface="+mn-cs"/>
        </a:defRPr>
      </a:lvl2pPr>
      <a:lvl3pPr marL="371475" indent="0" algn="l" defTabSz="742950" rtl="0" eaLnBrk="1" latinLnBrk="0" hangingPunct="1">
        <a:lnSpc>
          <a:spcPct val="113000"/>
        </a:lnSpc>
        <a:spcBef>
          <a:spcPts val="406"/>
        </a:spcBef>
        <a:buFont typeface="Arial" panose="020B0604020202020204" pitchFamily="34" charset="0"/>
        <a:buNone/>
        <a:defRPr sz="1463" kern="1200" spc="65">
          <a:solidFill>
            <a:schemeClr val="tx1"/>
          </a:solidFill>
          <a:latin typeface="+mn-lt"/>
          <a:ea typeface="+mn-ea"/>
          <a:cs typeface="+mn-cs"/>
        </a:defRPr>
      </a:lvl3pPr>
      <a:lvl4pPr marL="557213" indent="0" algn="l" defTabSz="742950" rtl="0" eaLnBrk="1" latinLnBrk="0" hangingPunct="1">
        <a:lnSpc>
          <a:spcPct val="113000"/>
        </a:lnSpc>
        <a:spcBef>
          <a:spcPts val="406"/>
        </a:spcBef>
        <a:buFont typeface="Arial" panose="020B0604020202020204" pitchFamily="34" charset="0"/>
        <a:buNone/>
        <a:defRPr sz="1300" kern="1200" spc="65">
          <a:solidFill>
            <a:schemeClr val="tx1"/>
          </a:solidFill>
          <a:latin typeface="+mn-lt"/>
          <a:ea typeface="+mn-ea"/>
          <a:cs typeface="+mn-cs"/>
        </a:defRPr>
      </a:lvl4pPr>
      <a:lvl5pPr marL="742950" indent="0" algn="l" defTabSz="742950" rtl="0" eaLnBrk="1" latinLnBrk="0" hangingPunct="1">
        <a:lnSpc>
          <a:spcPct val="113000"/>
        </a:lnSpc>
        <a:spcBef>
          <a:spcPts val="406"/>
        </a:spcBef>
        <a:buFont typeface="Arial" panose="020B0604020202020204" pitchFamily="34" charset="0"/>
        <a:buNone/>
        <a:defRPr sz="1300" kern="1200" spc="65">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E2BA2BD9-7B54-4190-8F06-3EF3658A0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2938"/>
            <a:ext cx="9906000" cy="5572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useBgFill="1">
        <p:nvSpPr>
          <p:cNvPr id="11" name="Rectangle 10">
            <a:extLst>
              <a:ext uri="{FF2B5EF4-FFF2-40B4-BE49-F238E27FC236}">
                <a16:creationId xmlns:a16="http://schemas.microsoft.com/office/drawing/2014/main" id="{184F9D61-9303-40B4-9F7E-66A9B4EDC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2938"/>
            <a:ext cx="9054752" cy="5572125"/>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4" name="Picture 3" descr="植物、白色のキーボード、コーヒー、ノートブック、ペンでの木製の平面図です">
            <a:extLst>
              <a:ext uri="{FF2B5EF4-FFF2-40B4-BE49-F238E27FC236}">
                <a16:creationId xmlns:a16="http://schemas.microsoft.com/office/drawing/2014/main" id="{DF87059F-E7A7-AAB6-B18E-D832798B59BA}"/>
              </a:ext>
            </a:extLst>
          </p:cNvPr>
          <p:cNvPicPr>
            <a:picLocks noChangeAspect="1"/>
          </p:cNvPicPr>
          <p:nvPr/>
        </p:nvPicPr>
        <p:blipFill>
          <a:blip r:embed="rId2"/>
          <a:srcRect r="1" b="9170"/>
          <a:stretch/>
        </p:blipFill>
        <p:spPr>
          <a:xfrm>
            <a:off x="18" y="0"/>
            <a:ext cx="9905982" cy="6857999"/>
          </a:xfrm>
          <a:prstGeom prst="rect">
            <a:avLst/>
          </a:prstGeom>
          <a:effectLst>
            <a:outerShdw blurRad="596900" dist="330200" dir="8820000" sx="87000" sy="87000" algn="ctr" rotWithShape="0">
              <a:srgbClr val="000000">
                <a:alpha val="29000"/>
              </a:srgbClr>
            </a:outerShdw>
          </a:effectLst>
        </p:spPr>
      </p:pic>
      <p:sp>
        <p:nvSpPr>
          <p:cNvPr id="13" name="Overlay">
            <a:extLst>
              <a:ext uri="{FF2B5EF4-FFF2-40B4-BE49-F238E27FC236}">
                <a16:creationId xmlns:a16="http://schemas.microsoft.com/office/drawing/2014/main" id="{648D746A-0359-4EAE-8CF9-062E28169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10205" y="853144"/>
            <a:ext cx="5572125" cy="5151712"/>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 name="タイトル 1">
            <a:extLst>
              <a:ext uri="{FF2B5EF4-FFF2-40B4-BE49-F238E27FC236}">
                <a16:creationId xmlns:a16="http://schemas.microsoft.com/office/drawing/2014/main" id="{68401E29-0400-0FF6-A060-4EF777F8AC52}"/>
              </a:ext>
            </a:extLst>
          </p:cNvPr>
          <p:cNvSpPr>
            <a:spLocks noGrp="1"/>
          </p:cNvSpPr>
          <p:nvPr>
            <p:ph type="ctrTitle"/>
          </p:nvPr>
        </p:nvSpPr>
        <p:spPr>
          <a:xfrm>
            <a:off x="709177" y="1003438"/>
            <a:ext cx="7636397" cy="675254"/>
          </a:xfrm>
          <a:solidFill>
            <a:schemeClr val="accent2">
              <a:alpha val="24578"/>
            </a:schemeClr>
          </a:solidFill>
        </p:spPr>
        <p:txBody>
          <a:bodyPr anchor="b">
            <a:noAutofit/>
          </a:bodyPr>
          <a:lstStyle/>
          <a:p>
            <a:pPr algn="ctr"/>
            <a:r>
              <a:rPr kumimoji="1" lang="ja-JP" altLang="en-US">
                <a:solidFill>
                  <a:srgbClr val="FFFFFF"/>
                </a:solidFill>
                <a:effectLst>
                  <a:outerShdw blurRad="50800" dist="38100" dir="6000000" sx="102752" sy="102752" rotWithShape="0">
                    <a:prstClr val="black">
                      <a:alpha val="28660"/>
                    </a:prstClr>
                  </a:outerShdw>
                </a:effectLst>
                <a:latin typeface="UD Digi Kyokasho NP-R" panose="02020400000000000000" pitchFamily="18" charset="-128"/>
                <a:ea typeface="UD Digi Kyokasho NP-R" panose="02020400000000000000" pitchFamily="18" charset="-128"/>
              </a:rPr>
              <a:t>「医師の働き方改革」の問題点</a:t>
            </a:r>
          </a:p>
        </p:txBody>
      </p:sp>
      <p:cxnSp>
        <p:nvCxnSpPr>
          <p:cNvPr id="15" name="Straight Connector 14">
            <a:extLst>
              <a:ext uri="{FF2B5EF4-FFF2-40B4-BE49-F238E27FC236}">
                <a16:creationId xmlns:a16="http://schemas.microsoft.com/office/drawing/2014/main" id="{3816C099-0516-4486-BC06-E0DCD29DDF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76" y="5226258"/>
            <a:ext cx="0" cy="4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6817039-BEBC-6738-457F-1642977F8E79}"/>
              </a:ext>
            </a:extLst>
          </p:cNvPr>
          <p:cNvSpPr txBox="1"/>
          <p:nvPr/>
        </p:nvSpPr>
        <p:spPr>
          <a:xfrm>
            <a:off x="4749244" y="2508139"/>
            <a:ext cx="4123585" cy="442429"/>
          </a:xfrm>
          <a:prstGeom prst="rect">
            <a:avLst/>
          </a:prstGeom>
          <a:noFill/>
        </p:spPr>
        <p:txBody>
          <a:bodyPr wrap="square" rtlCol="0">
            <a:spAutoFit/>
          </a:bodyPr>
          <a:lstStyle/>
          <a:p>
            <a:r>
              <a:rPr lang="en-US" altLang="ja-JP" sz="2275" b="1" dirty="0">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2025</a:t>
            </a:r>
            <a:r>
              <a:rPr lang="ja-JP" altLang="en-US" sz="2275" b="1">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年</a:t>
            </a:r>
            <a:r>
              <a:rPr lang="en-US" altLang="ja-JP" sz="2275" b="1" dirty="0">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2</a:t>
            </a:r>
            <a:r>
              <a:rPr lang="ja-JP" altLang="en-US" sz="2275" b="1">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月</a:t>
            </a:r>
            <a:r>
              <a:rPr lang="en-US" altLang="ja-JP" sz="2275" b="1" dirty="0">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1</a:t>
            </a:r>
            <a:r>
              <a:rPr lang="ja-JP" altLang="en-US" sz="2275" b="1">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日（土）</a:t>
            </a:r>
            <a:r>
              <a:rPr lang="en-US" altLang="ja-JP" sz="2275" b="1" dirty="0">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14</a:t>
            </a:r>
            <a:r>
              <a:rPr lang="ja-JP" altLang="en-US" sz="2275" b="1">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時</a:t>
            </a:r>
            <a:r>
              <a:rPr lang="en-US" altLang="ja-JP" sz="2275" b="1" dirty="0">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rPr>
              <a:t>〜</a:t>
            </a:r>
            <a:endParaRPr lang="ja-JP" altLang="en-US" sz="2275" b="1">
              <a:solidFill>
                <a:schemeClr val="bg1"/>
              </a:solidFill>
              <a:effectLst>
                <a:outerShdw blurRad="50800" dist="38100" algn="l" rotWithShape="0">
                  <a:prstClr val="black">
                    <a:alpha val="40000"/>
                  </a:prstClr>
                </a:outerShdw>
              </a:effectLst>
              <a:latin typeface="UD Digi Kyokasho NK-R" panose="02020400000000000000" pitchFamily="18" charset="-128"/>
              <a:ea typeface="UD Digi Kyokasho NK-R" panose="02020400000000000000" pitchFamily="18" charset="-128"/>
            </a:endParaRPr>
          </a:p>
        </p:txBody>
      </p:sp>
      <p:sp>
        <p:nvSpPr>
          <p:cNvPr id="7" name="テキスト ボックス 6">
            <a:extLst>
              <a:ext uri="{FF2B5EF4-FFF2-40B4-BE49-F238E27FC236}">
                <a16:creationId xmlns:a16="http://schemas.microsoft.com/office/drawing/2014/main" id="{3483857A-585A-83B5-2B0F-E7BB73F1E193}"/>
              </a:ext>
            </a:extLst>
          </p:cNvPr>
          <p:cNvSpPr txBox="1"/>
          <p:nvPr/>
        </p:nvSpPr>
        <p:spPr>
          <a:xfrm>
            <a:off x="5151714" y="3661108"/>
            <a:ext cx="2896246" cy="646331"/>
          </a:xfrm>
          <a:prstGeom prst="rect">
            <a:avLst/>
          </a:prstGeom>
          <a:noFill/>
        </p:spPr>
        <p:txBody>
          <a:bodyPr wrap="square" rtlCol="0">
            <a:spAutoFit/>
          </a:bodyPr>
          <a:lstStyle/>
          <a:p>
            <a:pPr algn="just"/>
            <a:r>
              <a:rPr lang="ja-JP" altLang="ja-JP" sz="1200" kern="10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ミーティング</a:t>
            </a:r>
            <a:r>
              <a:rPr lang="en-US" altLang="ja-JP" sz="1200" kern="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ＭＳ Ｐゴシック" panose="020B0600070205080204" pitchFamily="34" charset="-128"/>
              </a:rPr>
              <a:t>ID:</a:t>
            </a:r>
            <a:r>
              <a:rPr lang="en-US" altLang="ja-JP" sz="1200" kern="10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 880 9003 6075</a:t>
            </a:r>
            <a:r>
              <a:rPr lang="en-US" altLang="ja-JP" sz="1200" kern="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ＭＳ Ｐゴシック" panose="020B0600070205080204" pitchFamily="34" charset="-128"/>
              </a:rPr>
              <a:t> </a:t>
            </a:r>
            <a:endParaRPr lang="ja-JP" altLang="ja-JP" sz="1200" kern="100">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a:p>
            <a:pPr algn="just"/>
            <a:r>
              <a:rPr lang="ja-JP" altLang="ja-JP" sz="1200" kern="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ＭＳ Ｐゴシック" panose="020B0600070205080204" pitchFamily="34" charset="-128"/>
              </a:rPr>
              <a:t>パスコード</a:t>
            </a:r>
            <a:r>
              <a:rPr lang="en-US" altLang="ja-JP" sz="1200" kern="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ＭＳ Ｐゴシック" panose="020B0600070205080204" pitchFamily="34" charset="-128"/>
              </a:rPr>
              <a:t>: </a:t>
            </a:r>
            <a:r>
              <a:rPr lang="en-US" altLang="ja-JP" sz="1200" kern="10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001612</a:t>
            </a:r>
          </a:p>
          <a:p>
            <a:pPr algn="just"/>
            <a:r>
              <a:rPr lang="en-US" altLang="ja-JP" sz="1050" kern="100" dirty="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 ※</a:t>
            </a:r>
            <a:r>
              <a:rPr lang="ja-JP" altLang="en-US" sz="1050" kern="100">
                <a:solidFill>
                  <a:srgbClr val="FFFFFF"/>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右下のＱＲコードからどうぞ</a:t>
            </a:r>
            <a:endParaRPr lang="ja-JP" altLang="ja-JP" sz="1050" kern="100">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p:txBody>
      </p:sp>
      <p:pic>
        <p:nvPicPr>
          <p:cNvPr id="8" name="図 7" descr="QR コード&#10;&#10;自動的に生成された説明">
            <a:extLst>
              <a:ext uri="{FF2B5EF4-FFF2-40B4-BE49-F238E27FC236}">
                <a16:creationId xmlns:a16="http://schemas.microsoft.com/office/drawing/2014/main" id="{82E179C3-0363-3A0D-2005-EE9F5E2C56E1}"/>
              </a:ext>
            </a:extLst>
          </p:cNvPr>
          <p:cNvPicPr>
            <a:picLocks noChangeAspect="1"/>
          </p:cNvPicPr>
          <p:nvPr/>
        </p:nvPicPr>
        <p:blipFill>
          <a:blip r:embed="rId3"/>
          <a:stretch>
            <a:fillRect/>
          </a:stretch>
        </p:blipFill>
        <p:spPr>
          <a:xfrm>
            <a:off x="7111544" y="5097451"/>
            <a:ext cx="859428" cy="824789"/>
          </a:xfrm>
          <a:prstGeom prst="rect">
            <a:avLst/>
          </a:prstGeom>
        </p:spPr>
      </p:pic>
      <p:sp>
        <p:nvSpPr>
          <p:cNvPr id="12" name="テキスト ボックス 11">
            <a:extLst>
              <a:ext uri="{FF2B5EF4-FFF2-40B4-BE49-F238E27FC236}">
                <a16:creationId xmlns:a16="http://schemas.microsoft.com/office/drawing/2014/main" id="{19847FE0-2D65-A257-8FAA-4D548428EC90}"/>
              </a:ext>
            </a:extLst>
          </p:cNvPr>
          <p:cNvSpPr txBox="1"/>
          <p:nvPr/>
        </p:nvSpPr>
        <p:spPr>
          <a:xfrm>
            <a:off x="2103713" y="617239"/>
            <a:ext cx="4416776" cy="392415"/>
          </a:xfrm>
          <a:prstGeom prst="rect">
            <a:avLst/>
          </a:prstGeom>
          <a:solidFill>
            <a:schemeClr val="accent2">
              <a:alpha val="21302"/>
            </a:schemeClr>
          </a:solidFill>
        </p:spPr>
        <p:txBody>
          <a:bodyPr wrap="square" rtlCol="0">
            <a:spAutoFit/>
          </a:bodyPr>
          <a:lstStyle/>
          <a:p>
            <a:r>
              <a:rPr lang="ja-JP" altLang="en-US" sz="1950" b="1">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rPr>
              <a:t>医療基本法フォーラム第</a:t>
            </a:r>
            <a:r>
              <a:rPr lang="en-US" altLang="ja-JP" sz="1950" b="1"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rPr>
              <a:t>12</a:t>
            </a:r>
            <a:r>
              <a:rPr lang="ja-JP" altLang="en-US" sz="1950" b="1">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rPr>
              <a:t>回学習会</a:t>
            </a:r>
          </a:p>
        </p:txBody>
      </p:sp>
      <p:sp>
        <p:nvSpPr>
          <p:cNvPr id="19" name="角丸四角形 18">
            <a:extLst>
              <a:ext uri="{FF2B5EF4-FFF2-40B4-BE49-F238E27FC236}">
                <a16:creationId xmlns:a16="http://schemas.microsoft.com/office/drawing/2014/main" id="{C01030F5-8A83-3DE0-BE9C-C8536860C2A7}"/>
              </a:ext>
            </a:extLst>
          </p:cNvPr>
          <p:cNvSpPr/>
          <p:nvPr/>
        </p:nvSpPr>
        <p:spPr>
          <a:xfrm>
            <a:off x="1331629" y="1832744"/>
            <a:ext cx="3394461" cy="4303057"/>
          </a:xfrm>
          <a:prstGeom prst="roundRect">
            <a:avLst/>
          </a:prstGeom>
          <a:solidFill>
            <a:srgbClr val="D1DA27">
              <a:alpha val="42825"/>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A079463-F83D-52A4-2CDF-3332F85FCD67}"/>
              </a:ext>
            </a:extLst>
          </p:cNvPr>
          <p:cNvSpPr txBox="1"/>
          <p:nvPr/>
        </p:nvSpPr>
        <p:spPr>
          <a:xfrm>
            <a:off x="5265556" y="3016591"/>
            <a:ext cx="2896246" cy="342401"/>
          </a:xfrm>
          <a:prstGeom prst="rect">
            <a:avLst/>
          </a:prstGeom>
          <a:noFill/>
        </p:spPr>
        <p:txBody>
          <a:bodyPr wrap="square" rtlCol="0">
            <a:spAutoFit/>
          </a:bodyPr>
          <a:lstStyle/>
          <a:p>
            <a:r>
              <a:rPr lang="ja-JP" altLang="ja-JP" sz="1463" b="1" kern="100">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cs typeface="Times New Roman" panose="02020603050405020304" pitchFamily="18" charset="0"/>
              </a:rPr>
              <a:t>講師　</a:t>
            </a:r>
            <a:r>
              <a:rPr lang="ja-JP" altLang="ja-JP" sz="1625" b="1" kern="100">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cs typeface="Times New Roman" panose="02020603050405020304" pitchFamily="18" charset="0"/>
              </a:rPr>
              <a:t>石井麦生</a:t>
            </a:r>
            <a:r>
              <a:rPr lang="ja-JP" altLang="ja-JP" sz="1463" b="1" kern="100">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cs typeface="Times New Roman" panose="02020603050405020304" pitchFamily="18" charset="0"/>
              </a:rPr>
              <a:t>さん</a:t>
            </a:r>
            <a:r>
              <a:rPr lang="ja-JP" altLang="ja-JP" sz="1138" b="1" kern="100">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cs typeface="Times New Roman" panose="02020603050405020304" pitchFamily="18" charset="0"/>
              </a:rPr>
              <a:t>（弁護士）</a:t>
            </a:r>
            <a:r>
              <a:rPr lang="ja-JP" altLang="ja-JP" sz="1138" b="1">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rPr>
              <a:t> </a:t>
            </a:r>
            <a:endParaRPr lang="ja-JP" altLang="en-US" sz="1138" b="1">
              <a:solidFill>
                <a:schemeClr val="bg1"/>
              </a:solidFill>
              <a:effectLst>
                <a:outerShdw blurRad="50800" dist="38100" dir="2700000" algn="tl" rotWithShape="0">
                  <a:prstClr val="black">
                    <a:alpha val="40000"/>
                  </a:prstClr>
                </a:outerShdw>
              </a:effectLst>
              <a:latin typeface="UD Digi Kyokasho NK-R" panose="02020400000000000000" pitchFamily="18" charset="-128"/>
              <a:ea typeface="UD Digi Kyokasho NK-R" panose="02020400000000000000" pitchFamily="18" charset="-128"/>
            </a:endParaRPr>
          </a:p>
        </p:txBody>
      </p:sp>
      <p:sp>
        <p:nvSpPr>
          <p:cNvPr id="3" name="字幕 2">
            <a:extLst>
              <a:ext uri="{FF2B5EF4-FFF2-40B4-BE49-F238E27FC236}">
                <a16:creationId xmlns:a16="http://schemas.microsoft.com/office/drawing/2014/main" id="{674284F0-B10C-DE64-9D02-02474FE68C51}"/>
              </a:ext>
            </a:extLst>
          </p:cNvPr>
          <p:cNvSpPr>
            <a:spLocks noGrp="1"/>
          </p:cNvSpPr>
          <p:nvPr>
            <p:ph type="subTitle" idx="1"/>
          </p:nvPr>
        </p:nvSpPr>
        <p:spPr>
          <a:xfrm>
            <a:off x="1604026" y="2129913"/>
            <a:ext cx="2963295" cy="3793657"/>
          </a:xfrm>
          <a:effectLst>
            <a:outerShdw blurRad="50800" dist="38100" dir="2700000" algn="tl" rotWithShape="0">
              <a:prstClr val="black">
                <a:alpha val="40000"/>
              </a:prstClr>
            </a:outerShdw>
          </a:effectLst>
        </p:spPr>
        <p:txBody>
          <a:bodyPr anchor="t">
            <a:noAutofit/>
          </a:bodyPr>
          <a:lstStyle/>
          <a:p>
            <a:pPr indent="103188" algn="just">
              <a:lnSpc>
                <a:spcPts val="1414"/>
              </a:lnSpc>
              <a:spcBef>
                <a:spcPts val="0"/>
              </a:spcBef>
            </a:pPr>
            <a:r>
              <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2024</a:t>
            </a: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年</a:t>
            </a:r>
            <a:r>
              <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4</a:t>
            </a: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月から、「医師の働き方改革」に基づく新制度が始まりました。</a:t>
            </a: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医師の時間外労働の上限規制と追加的健康確保措置が大きな柱です。</a:t>
            </a: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この「医師の働き方改革」は、医師の長時間労働を是正し、医師の健康を守るとともに質の高い医療サービスを提供することを目指しています。</a:t>
            </a: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しかしながら、この改革で勤務医の長時間労働は解消されるのでしょうか</a:t>
            </a:r>
            <a:endPar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質の高い医療サービスの提供につながるのでしょうか。</a:t>
            </a: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医師は、患者の権利の擁護者です。</a:t>
            </a:r>
          </a:p>
          <a:p>
            <a:pPr indent="1031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医師が安心して働ける環境が整わないと、患者の権利もまた危ういものとなってしまいます。</a:t>
            </a:r>
            <a:endPar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a:p>
            <a:pPr indent="36116"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『医師の働き方改革』とは何か</a:t>
            </a:r>
            <a:r>
              <a:rPr lang="ja-JP" altLang="en-US"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a:t>
            </a:r>
            <a:endPar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a:p>
            <a:pPr indent="90488"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『医師の働き方』の問題点は何か」</a:t>
            </a:r>
            <a:endParaRPr lang="en-US" altLang="ja-JP" sz="1200" kern="100" dirty="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endParaRPr>
          </a:p>
          <a:p>
            <a:pPr indent="136525" algn="just">
              <a:lnSpc>
                <a:spcPts val="1414"/>
              </a:lnSpc>
              <a:spcBef>
                <a:spcPts val="0"/>
              </a:spcBef>
            </a:pP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一緒に考えてみませんか</a:t>
            </a:r>
            <a:r>
              <a:rPr lang="ja-JP" altLang="en-US"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a:t>
            </a:r>
            <a:r>
              <a:rPr lang="ja-JP" altLang="ja-JP" sz="1200" kern="100">
                <a:solidFill>
                  <a:schemeClr val="bg1"/>
                </a:solidFill>
                <a:effectLst>
                  <a:outerShdw blurRad="50800" dist="38100" algn="l" rotWithShape="0">
                    <a:prstClr val="black">
                      <a:alpha val="40000"/>
                    </a:prstClr>
                  </a:outerShdw>
                </a:effectLst>
                <a:latin typeface="UD Digi Kyokasho NP-R" panose="02020400000000000000" pitchFamily="18" charset="-128"/>
                <a:ea typeface="UD Digi Kyokasho NP-R" panose="02020400000000000000" pitchFamily="18" charset="-128"/>
                <a:cs typeface="Times New Roman" panose="02020603050405020304" pitchFamily="18" charset="0"/>
              </a:rPr>
              <a:t>。</a:t>
            </a:r>
          </a:p>
          <a:p>
            <a:pPr algn="just"/>
            <a:endParaRPr kumimoji="1" lang="ja-JP" altLang="en-US" sz="1200">
              <a:solidFill>
                <a:schemeClr val="bg1"/>
              </a:solidFill>
              <a:effectLst>
                <a:outerShdw blurRad="50800" dist="38100" dir="2700000" algn="tl" rotWithShape="0">
                  <a:prstClr val="black">
                    <a:alpha val="40000"/>
                  </a:prstClr>
                </a:outerShdw>
              </a:effectLst>
              <a:latin typeface="UD Digi Kyokasho NP-R" panose="02020400000000000000" pitchFamily="18" charset="-128"/>
              <a:ea typeface="UD Digi Kyokasho NP-R" panose="02020400000000000000" pitchFamily="18" charset="-128"/>
            </a:endParaRPr>
          </a:p>
        </p:txBody>
      </p:sp>
    </p:spTree>
    <p:extLst>
      <p:ext uri="{BB962C8B-B14F-4D97-AF65-F5344CB8AC3E}">
        <p14:creationId xmlns:p14="http://schemas.microsoft.com/office/powerpoint/2010/main" val="3605451729"/>
      </p:ext>
    </p:extLst>
  </p:cSld>
  <p:clrMapOvr>
    <a:masterClrMapping/>
  </p:clrMapOvr>
</p:sld>
</file>

<file path=ppt/theme/theme1.xml><?xml version="1.0" encoding="utf-8"?>
<a:theme xmlns:a="http://schemas.openxmlformats.org/drawingml/2006/main" name="BevelVTI">
  <a:themeElements>
    <a:clrScheme name="AnalogousFromDarkSeedLeftStep">
      <a:dk1>
        <a:srgbClr val="000000"/>
      </a:dk1>
      <a:lt1>
        <a:srgbClr val="FFFFFF"/>
      </a:lt1>
      <a:dk2>
        <a:srgbClr val="412E24"/>
      </a:dk2>
      <a:lt2>
        <a:srgbClr val="E8E2E8"/>
      </a:lt2>
      <a:accent1>
        <a:srgbClr val="47B547"/>
      </a:accent1>
      <a:accent2>
        <a:srgbClr val="6CB13B"/>
      </a:accent2>
      <a:accent3>
        <a:srgbClr val="98A942"/>
      </a:accent3>
      <a:accent4>
        <a:srgbClr val="B1933B"/>
      </a:accent4>
      <a:accent5>
        <a:srgbClr val="C3744D"/>
      </a:accent5>
      <a:accent6>
        <a:srgbClr val="B13B45"/>
      </a:accent6>
      <a:hlink>
        <a:srgbClr val="AF743A"/>
      </a:hlink>
      <a:folHlink>
        <a:srgbClr val="7F7F7F"/>
      </a:folHlink>
    </a:clrScheme>
    <a:fontScheme name="Custom 53">
      <a:majorFont>
        <a:latin typeface="Yu Gothic"/>
        <a:ea typeface=""/>
        <a:cs typeface=""/>
      </a:majorFont>
      <a:minorFont>
        <a:latin typeface="Yu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docProps/app.xml><?xml version="1.0" encoding="utf-8"?>
<Properties xmlns="http://schemas.openxmlformats.org/officeDocument/2006/extended-properties" xmlns:vt="http://schemas.openxmlformats.org/officeDocument/2006/docPropsVTypes">
  <TotalTime>55</TotalTime>
  <Words>211</Words>
  <Application>Microsoft Macintosh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Digi Kyokasho NK-R</vt:lpstr>
      <vt:lpstr>UD Digi Kyokasho NP-R</vt:lpstr>
      <vt:lpstr>Yu Gothic</vt:lpstr>
      <vt:lpstr>Arial</vt:lpstr>
      <vt:lpstr>Bierstadt</vt:lpstr>
      <vt:lpstr>BevelVTI</vt:lpstr>
      <vt:lpstr>「医師の働き方改革」の問題点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Setsu Kuboi</dc:creator>
  <cp:lastModifiedBy>Setsu Kuboi</cp:lastModifiedBy>
  <cp:revision>3</cp:revision>
  <cp:lastPrinted>2025-01-15T11:55:43Z</cp:lastPrinted>
  <dcterms:created xsi:type="dcterms:W3CDTF">2025-01-15T11:28:28Z</dcterms:created>
  <dcterms:modified xsi:type="dcterms:W3CDTF">2025-01-15T12:24:13Z</dcterms:modified>
</cp:coreProperties>
</file>